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57" r:id="rId4"/>
    <p:sldId id="268" r:id="rId5"/>
    <p:sldId id="258" r:id="rId6"/>
    <p:sldId id="271" r:id="rId7"/>
    <p:sldId id="278" r:id="rId8"/>
    <p:sldId id="261" r:id="rId9"/>
    <p:sldId id="274" r:id="rId10"/>
    <p:sldId id="276" r:id="rId11"/>
    <p:sldId id="267" r:id="rId12"/>
  </p:sldIdLst>
  <p:sldSz cx="12192000" cy="6858000"/>
  <p:notesSz cx="6769100" cy="9906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1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3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82BC09E-C37A-49BA-94A2-CB22A98259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8991" y="1074198"/>
            <a:ext cx="8691238" cy="3296235"/>
          </a:xfrm>
        </p:spPr>
        <p:txBody>
          <a:bodyPr/>
          <a:lstStyle/>
          <a:p>
            <a:pPr algn="ctr">
              <a:spcAft>
                <a:spcPts val="600"/>
              </a:spcAft>
            </a:pPr>
            <a:r>
              <a:rPr lang="pl-PL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Informacja o działaniach kontrolnych </a:t>
            </a:r>
            <a:br>
              <a:rPr lang="pl-PL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ich wynikach przeprowadzonych przez Wojewódzki Inspektorat Ochrony Środowiska w Opolu na terenie Gminy Kędzierzyn – Koźle </a:t>
            </a:r>
            <a:br>
              <a:rPr lang="pl-PL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2023 roku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xmlns="" id="{8878356B-56BB-3D81-232A-329F2C8D356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025" y="5240572"/>
            <a:ext cx="5760720" cy="13284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75547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xmlns="" id="{845A0AA1-8411-4388-A74F-E588B7D0B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9778" y="352425"/>
            <a:ext cx="8596668" cy="562252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Awarie 2023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xmlns="" id="{B0321647-FB44-6281-A77E-0BE423D0F0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952851"/>
              </p:ext>
            </p:extLst>
          </p:nvPr>
        </p:nvGraphicFramePr>
        <p:xfrm>
          <a:off x="362310" y="1251659"/>
          <a:ext cx="9687463" cy="50163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0638">
                  <a:extLst>
                    <a:ext uri="{9D8B030D-6E8A-4147-A177-3AD203B41FA5}">
                      <a16:colId xmlns:a16="http://schemas.microsoft.com/office/drawing/2014/main" xmlns="" val="1934546017"/>
                    </a:ext>
                  </a:extLst>
                </a:gridCol>
                <a:gridCol w="1085195">
                  <a:extLst>
                    <a:ext uri="{9D8B030D-6E8A-4147-A177-3AD203B41FA5}">
                      <a16:colId xmlns:a16="http://schemas.microsoft.com/office/drawing/2014/main" xmlns="" val="2399826048"/>
                    </a:ext>
                  </a:extLst>
                </a:gridCol>
                <a:gridCol w="1518249">
                  <a:extLst>
                    <a:ext uri="{9D8B030D-6E8A-4147-A177-3AD203B41FA5}">
                      <a16:colId xmlns:a16="http://schemas.microsoft.com/office/drawing/2014/main" xmlns="" val="3939387062"/>
                    </a:ext>
                  </a:extLst>
                </a:gridCol>
                <a:gridCol w="6133381">
                  <a:extLst>
                    <a:ext uri="{9D8B030D-6E8A-4147-A177-3AD203B41FA5}">
                      <a16:colId xmlns:a16="http://schemas.microsoft.com/office/drawing/2014/main" xmlns="" val="3638634275"/>
                    </a:ext>
                  </a:extLst>
                </a:gridCol>
              </a:tblGrid>
              <a:tr h="4883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Data zdarzenia</a:t>
                      </a:r>
                      <a:endParaRPr lang="pl-PL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897" marR="15897" marT="2944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>
                          <a:effectLst/>
                        </a:rPr>
                        <a:t>Miejsce</a:t>
                      </a:r>
                      <a:endParaRPr lang="pl-P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897" marR="15897" marT="2944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>
                          <a:effectLst/>
                        </a:rPr>
                        <a:t>Zakład</a:t>
                      </a:r>
                      <a:endParaRPr lang="pl-P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897" marR="15897" marT="2944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>
                          <a:effectLst/>
                        </a:rPr>
                        <a:t>Awarie, Zdarzenia</a:t>
                      </a:r>
                      <a:endParaRPr lang="pl-P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897" marR="15897" marT="2944" marB="0" anchor="ctr"/>
                </a:tc>
                <a:extLst>
                  <a:ext uri="{0D108BD9-81ED-4DB2-BD59-A6C34878D82A}">
                    <a16:rowId xmlns:a16="http://schemas.microsoft.com/office/drawing/2014/main" xmlns="" val="3880707745"/>
                  </a:ext>
                </a:extLst>
              </a:tr>
              <a:tr h="9923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25.04.2023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08.07.2023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04.09.2023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15.10.2023</a:t>
                      </a:r>
                    </a:p>
                  </a:txBody>
                  <a:tcPr marL="46514" marR="46514" marT="883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Zdzieszowice</a:t>
                      </a:r>
                      <a:endParaRPr lang="pl-PL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14" marR="46514" marT="883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 err="1">
                          <a:effectLst/>
                        </a:rPr>
                        <a:t>ArcelorMittal</a:t>
                      </a:r>
                      <a:r>
                        <a:rPr lang="pl-PL" sz="1200" kern="100" dirty="0">
                          <a:effectLst/>
                        </a:rPr>
                        <a:t> Poland  S.A Zdzieszowice</a:t>
                      </a:r>
                      <a:endParaRPr lang="pl-PL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14" marR="46514" marT="883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Cztery awarie, których skutkiem była zwiększona emisja zanieczyszczeń do powietrza spowodowane: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- wypadem transformatora sprzęgłowego TS1 110/6 </a:t>
                      </a:r>
                      <a:r>
                        <a:rPr lang="pl-PL" sz="1200" kern="100" dirty="0" err="1">
                          <a:effectLst/>
                        </a:rPr>
                        <a:t>kV</a:t>
                      </a:r>
                      <a:r>
                        <a:rPr lang="pl-PL" sz="1200" kern="100" dirty="0">
                          <a:effectLst/>
                        </a:rPr>
                        <a:t>,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pl-PL" sz="1200" kern="100" dirty="0">
                          <a:effectLst/>
                        </a:rPr>
                        <a:t>- wypadem zasilania ssawy gazowej nr 3 na wydziale węglopochodnych, 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pl-PL" sz="1200" kern="100" dirty="0">
                          <a:effectLst/>
                        </a:rPr>
                        <a:t>- przerwą w zasilaniu sterownika ciśnienia gazu przed ssawami gazowymi (x2)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endParaRPr lang="pl-PL" sz="1200" kern="100" dirty="0">
                        <a:effectLst/>
                      </a:endParaRPr>
                    </a:p>
                  </a:txBody>
                  <a:tcPr marL="46514" marR="46514" marT="8832" marB="0" anchor="ctr"/>
                </a:tc>
                <a:extLst>
                  <a:ext uri="{0D108BD9-81ED-4DB2-BD59-A6C34878D82A}">
                    <a16:rowId xmlns:a16="http://schemas.microsoft.com/office/drawing/2014/main" xmlns="" val="2812323200"/>
                  </a:ext>
                </a:extLst>
              </a:tr>
              <a:tr h="17113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29.09.2023</a:t>
                      </a:r>
                    </a:p>
                  </a:txBody>
                  <a:tcPr marL="46514" marR="46514" marT="883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solidFill>
                            <a:schemeClr val="tx1"/>
                          </a:solidFill>
                          <a:effectLst/>
                        </a:rPr>
                        <a:t>Kędzierzyn-Koźle</a:t>
                      </a:r>
                      <a:endParaRPr lang="pl-PL" sz="12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14" marR="46514" marT="883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FLC </a:t>
                      </a:r>
                      <a:r>
                        <a:rPr lang="pl-PL" sz="1200" kern="1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Industries</a:t>
                      </a:r>
                      <a:r>
                        <a:rPr lang="pl-PL" sz="1200" kern="1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Sp.    z o.o. (dawniej </a:t>
                      </a:r>
                      <a:r>
                        <a:rPr lang="pl-PL" sz="1200" kern="1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Fluorochemika</a:t>
                      </a:r>
                      <a:r>
                        <a:rPr lang="pl-PL" sz="1200" kern="1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Poland Sp. z o.o.)</a:t>
                      </a:r>
                    </a:p>
                  </a:txBody>
                  <a:tcPr marL="46514" marR="46514" marT="883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Rozszczelnienie ciśnieniowego zbiornika cylindrowego, w którym magazynowana była substancja chemiczna - fluorek </a:t>
                      </a:r>
                      <a:r>
                        <a:rPr lang="pl-PL" sz="1200" kern="1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trifluoroacetylu</a:t>
                      </a:r>
                      <a:r>
                        <a:rPr lang="pl-PL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 ilości ok. 400 kg (w postaci gazu skroplonego). Bezpośrednią przyczynę zaistnienia zdarzenia była korozja zaworu bezpieczeństwa, w wyniku czego magazynowana substancja została uwolniona do powietrza (w formie gazowej) oraz na pobliski teren zielony, zmieniając odczyn </a:t>
                      </a:r>
                      <a:r>
                        <a:rPr lang="pl-PL" sz="1200" kern="1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</a:t>
                      </a:r>
                      <a:r>
                        <a:rPr lang="pl-PL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na kwaśny, co służby PSP zniwelowały poprzez zraszanie strumieniem rozproszonym wody.</a:t>
                      </a:r>
                    </a:p>
                  </a:txBody>
                  <a:tcPr marL="46514" marR="46514" marT="8832" marB="0" anchor="ctr"/>
                </a:tc>
                <a:extLst>
                  <a:ext uri="{0D108BD9-81ED-4DB2-BD59-A6C34878D82A}">
                    <a16:rowId xmlns:a16="http://schemas.microsoft.com/office/drawing/2014/main" xmlns="" val="2299982658"/>
                  </a:ext>
                </a:extLst>
              </a:tr>
              <a:tr h="12411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23.11.2023</a:t>
                      </a:r>
                    </a:p>
                  </a:txBody>
                  <a:tcPr marL="46514" marR="46514" marT="883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solidFill>
                            <a:schemeClr val="tx1"/>
                          </a:solidFill>
                          <a:effectLst/>
                        </a:rPr>
                        <a:t>Kędzierzyn-Koźle</a:t>
                      </a:r>
                      <a:endParaRPr lang="pl-PL" sz="12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14" marR="46514" marT="883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ul. Chełmońskiego (Koźle-Port)</a:t>
                      </a:r>
                    </a:p>
                  </a:txBody>
                  <a:tcPr marL="46514" marR="46514" marT="883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Pożar budynku hali magazynowej, w której składowane były odpady niebezpieczne w postaci substancji chemicznych nieustalonego pochodzenia</a:t>
                      </a:r>
                      <a:endParaRPr lang="pl-PL" sz="10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14" marR="46514" marT="8832" marB="0" anchor="ctr"/>
                </a:tc>
                <a:extLst>
                  <a:ext uri="{0D108BD9-81ED-4DB2-BD59-A6C34878D82A}">
                    <a16:rowId xmlns:a16="http://schemas.microsoft.com/office/drawing/2014/main" xmlns="" val="21735114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7119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96571C2-910B-4418-9639-F042EC951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1910" y="1863324"/>
            <a:ext cx="7268180" cy="1718076"/>
          </a:xfrm>
        </p:spPr>
        <p:txBody>
          <a:bodyPr>
            <a:normAutofit/>
          </a:bodyPr>
          <a:lstStyle/>
          <a:p>
            <a:pPr algn="ctr"/>
            <a:r>
              <a:rPr lang="pl-PL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Dziękuję za uwagę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xmlns="" id="{B5D52098-C015-90AD-2346-7F1F99CCDD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78" y="5257824"/>
            <a:ext cx="5760720" cy="13284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88708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xmlns="" id="{F16C64D3-9AE8-471B-805C-6CBCDA3B15AE}"/>
              </a:ext>
            </a:extLst>
          </p:cNvPr>
          <p:cNvSpPr txBox="1"/>
          <p:nvPr/>
        </p:nvSpPr>
        <p:spPr>
          <a:xfrm>
            <a:off x="399494" y="355274"/>
            <a:ext cx="10152519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000" b="1" dirty="0"/>
              <a:t>Obszar działania Wojewódzkiego Inspektoratu Ochrony Środowiska w Opolu obejmuje województwo opolskie, w tym 12 powiatów i 71 gmin.</a:t>
            </a:r>
            <a:endParaRPr lang="pl-PL" sz="2000" dirty="0"/>
          </a:p>
          <a:p>
            <a:r>
              <a:rPr lang="pl-PL" sz="2000" b="1" dirty="0"/>
              <a:t>W roku 2023, w czasie trwania kontroli zrealizowano 52</a:t>
            </a:r>
            <a:r>
              <a:rPr lang="pl-PL" sz="2000" b="1" dirty="0">
                <a:solidFill>
                  <a:srgbClr val="FF0000"/>
                </a:solidFill>
              </a:rPr>
              <a:t> </a:t>
            </a:r>
            <a:r>
              <a:rPr lang="pl-PL" sz="2000" b="1" dirty="0"/>
              <a:t>celów ogólnopolskich określonych przez Głównego Inspektora Ochrony Środowiska oraz  3 cele wojewódzkie. </a:t>
            </a:r>
          </a:p>
          <a:p>
            <a:endParaRPr lang="pl-PL" sz="2000" b="1" dirty="0"/>
          </a:p>
          <a:p>
            <a:endParaRPr lang="pl-PL" sz="2000" dirty="0"/>
          </a:p>
          <a:p>
            <a:r>
              <a:rPr lang="pl-PL" sz="2000" dirty="0"/>
              <a:t>Do zadań Inspekcji  w szczególności należą: kontrole podmiotów korzystających ze środowiska w zakresie: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dirty="0"/>
              <a:t>przestrzegania przepisów o ochronie środowiska,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dirty="0"/>
              <a:t>przestrzegania decyzji ustalających warunki korzystania ze środowiska oraz przestrzegania zakresu, częstotliwości i sposobu prowadzenia pomiarów wielkości emisji i jej wpływu na stan środowiska,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dirty="0"/>
              <a:t>eksploatacji instalacji i urządzeń chroniących środowisko przed zanieczyszczeniem,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dirty="0"/>
              <a:t>przestrzegania przepisów stawy o odpadach,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dirty="0"/>
              <a:t>ustawy Prawo wodne.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dirty="0"/>
              <a:t>przepisów o międzynarodowym przemieszczaniu odpadów.</a:t>
            </a:r>
          </a:p>
        </p:txBody>
      </p:sp>
    </p:spTree>
    <p:extLst>
      <p:ext uri="{BB962C8B-B14F-4D97-AF65-F5344CB8AC3E}">
        <p14:creationId xmlns:p14="http://schemas.microsoft.com/office/powerpoint/2010/main" val="1213156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303CA6A-2134-4A43-889A-BA00BF308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944" y="227860"/>
            <a:ext cx="8701555" cy="864093"/>
          </a:xfrm>
        </p:spPr>
        <p:txBody>
          <a:bodyPr>
            <a:normAutofit/>
          </a:bodyPr>
          <a:lstStyle/>
          <a:p>
            <a:pPr algn="ctr"/>
            <a:r>
              <a:rPr lang="pl-P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Kontrole w zakładach </a:t>
            </a:r>
            <a:br>
              <a:rPr lang="pl-P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potencjalne źródła emisji benzenu – w 2023 r.</a:t>
            </a:r>
            <a:endParaRPr lang="pl-PL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324260" y="1412610"/>
            <a:ext cx="9318922" cy="4047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 algn="just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tabLst>
                <a:tab pos="542925" algn="l"/>
              </a:tabLst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Corocznie przeprowadzane są kontrole w 8 zakładach z terenu Kędzierzyna-Koźla i okolic wytypowanych jako źródła emisji zorganizowanej jak i niezorganizowanej benzenu do powietrza tj.</a:t>
            </a:r>
          </a:p>
          <a:p>
            <a:pPr marL="1076325" indent="-177800" algn="just"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tabLst>
                <a:tab pos="1343025" algn="l"/>
              </a:tabLst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6 podmiotów z terenu Kędzierzyna – Koźla,</a:t>
            </a:r>
          </a:p>
          <a:p>
            <a:pPr marL="1076325" indent="-177800" algn="just"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tabLst>
                <a:tab pos="1343025" algn="l"/>
              </a:tabLst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1 z terenu Zdzieszowic,</a:t>
            </a:r>
          </a:p>
          <a:p>
            <a:pPr marL="1076325" indent="-177800" algn="just"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tabLst>
                <a:tab pos="1343025" algn="l"/>
              </a:tabLst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1  z Łąk Kozielskich.</a:t>
            </a:r>
          </a:p>
          <a:p>
            <a:pPr algn="just">
              <a:buClr>
                <a:schemeClr val="accent2">
                  <a:lumMod val="60000"/>
                  <a:lumOff val="40000"/>
                </a:schemeClr>
              </a:buClr>
              <a:tabLst>
                <a:tab pos="542925" algn="l"/>
              </a:tabLst>
            </a:pPr>
            <a:endParaRPr lang="pl-PL" sz="9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 algn="just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W ww. zakładach 2023 r. przeprowadzono łącznie 15 kontroli terenowych oraz dokumentacyjnych. Czynności terenowe były podejmowane w trybie kontroli planowych i pozaplanowych.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buClr>
                <a:schemeClr val="accent2">
                  <a:lumMod val="60000"/>
                  <a:lumOff val="40000"/>
                </a:schemeClr>
              </a:buClr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4809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5391" y="273050"/>
            <a:ext cx="8933391" cy="943191"/>
          </a:xfrm>
        </p:spPr>
        <p:txBody>
          <a:bodyPr>
            <a:normAutofit/>
          </a:bodyPr>
          <a:lstStyle/>
          <a:p>
            <a:pPr algn="ctr"/>
            <a:r>
              <a:rPr lang="pl-P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Kontrole w zakładach </a:t>
            </a:r>
            <a:br>
              <a:rPr lang="pl-P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potencjalne źródła emisji benzenu – w 2023 r.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01452" y="1449636"/>
            <a:ext cx="9352491" cy="5135314"/>
          </a:xfrm>
        </p:spPr>
        <p:txBody>
          <a:bodyPr>
            <a:normAutofit/>
          </a:bodyPr>
          <a:lstStyle/>
          <a:p>
            <a:pPr lvl="0" algn="just">
              <a:buFont typeface="Wingdings" panose="05000000000000000000" pitchFamily="2" charset="2"/>
              <a:buChar char="Ø"/>
            </a:pPr>
            <a:r>
              <a:rPr lang="pl-PL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trakcie kontroli stwierdzano naruszenia przepisów i decyzji administracyjnych regulujących sposób korzystania ze środowiska. </a:t>
            </a:r>
          </a:p>
          <a:p>
            <a:pPr marL="0" lvl="0" indent="0" algn="just">
              <a:buNone/>
            </a:pPr>
            <a:endParaRPr lang="pl-PL" sz="9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pl-PL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Stwierdzone naruszenia to, m.in.:</a:t>
            </a:r>
          </a:p>
          <a:p>
            <a:pPr marL="809625" indent="-361950" algn="just">
              <a:buFont typeface="Wingdings" panose="05000000000000000000" pitchFamily="2" charset="2"/>
              <a:buChar char="§"/>
            </a:pPr>
            <a:r>
              <a:rPr lang="pl-PL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naruszenie warunków pozwolenia zintegrowanego,</a:t>
            </a:r>
          </a:p>
          <a:p>
            <a:pPr marL="809625" indent="-361950" algn="just">
              <a:buFont typeface="Wingdings" panose="05000000000000000000" pitchFamily="2" charset="2"/>
              <a:buChar char="§"/>
            </a:pPr>
            <a:r>
              <a:rPr lang="pl-PL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naruszenie warunków pozwolenia na wytwarzanie odpadów,</a:t>
            </a:r>
          </a:p>
          <a:p>
            <a:pPr marL="809625" indent="-361950" algn="just">
              <a:buFont typeface="Wingdings" panose="05000000000000000000" pitchFamily="2" charset="2"/>
              <a:buChar char="§"/>
            </a:pPr>
            <a:r>
              <a:rPr lang="pl-PL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naruszenie warunków pozwolenia wodnoprawnego.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wyniku stwierdzonych naruszeń nakładano sankcje w postaci pouczeń i mandatu karnego, wydano zarządzenia pokontrolne oraz kierowano wystąpienia do właściwych organów administracyjnych.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dirty="0"/>
          </a:p>
          <a:p>
            <a:pPr>
              <a:buFont typeface="Wingdings" panose="05000000000000000000" pitchFamily="2" charset="2"/>
              <a:buChar char="Ø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98775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52B8053-77EF-4526-9BCD-6D2D1EEBD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5317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Kontrole w pozostałych zakładach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74E109F7-1BE4-46CA-99A0-12C878C0B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923" y="1565785"/>
            <a:ext cx="8981571" cy="4914914"/>
          </a:xfrm>
        </p:spPr>
        <p:txBody>
          <a:bodyPr>
            <a:normAutofit/>
          </a:bodyPr>
          <a:lstStyle/>
          <a:p>
            <a:pPr algn="just"/>
            <a:r>
              <a:rPr lang="pl-P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2023 r. przeprowadzono 96 kontroli podmiotów zlokalizowanych na terenie Gminy Kędzierzyn – Koźle, w tym 51 kontroli z wyjazdem w teren oraz 45 kontroli dokumentacyjnych polegających na analizie przekazanych do WIOŚ dokumentów.</a:t>
            </a:r>
          </a:p>
          <a:p>
            <a:pPr algn="just"/>
            <a:r>
              <a:rPr lang="pl-P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przypadku 19 kontroli terenowych stwierdzono: 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pl-P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 naruszeń w zakresie gospodarki odpadami,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pl-P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w zakresie ochrony powietrza,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pl-P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w zakresie gospodarki wodno-ściekowej,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pl-P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w zakresie przeciwdziałania poważnym awariom, oraz 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pl-P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innych. </a:t>
            </a:r>
          </a:p>
        </p:txBody>
      </p:sp>
    </p:spTree>
    <p:extLst>
      <p:ext uri="{BB962C8B-B14F-4D97-AF65-F5344CB8AC3E}">
        <p14:creationId xmlns:p14="http://schemas.microsoft.com/office/powerpoint/2010/main" val="4172712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Kontrole w pozostałych zakładach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>
                <a:solidFill>
                  <a:schemeClr val="tx1"/>
                </a:solidFill>
              </a:rPr>
              <a:t>W 2023 r. w wyniku kontroli przeprowadzonych w pozostałych zakładach: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l-PL" sz="2400" dirty="0">
                <a:solidFill>
                  <a:schemeClr val="tx1"/>
                </a:solidFill>
              </a:rPr>
              <a:t>wydano 5 decyzji administracyjnych nakładających kary pieniężne w ogólnej wysokości 14 000 zł.,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l-PL" sz="2400" dirty="0">
                <a:solidFill>
                  <a:schemeClr val="tx1"/>
                </a:solidFill>
              </a:rPr>
              <a:t>skierowano jeden wniosek do sądu o ukaranie, oraz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l-PL" sz="2400" dirty="0">
                <a:solidFill>
                  <a:schemeClr val="tx1"/>
                </a:solidFill>
              </a:rPr>
              <a:t>skierowano 5 zawiadomień do prokuratury o możliwości popełnienia przestępstwa.</a:t>
            </a:r>
          </a:p>
        </p:txBody>
      </p:sp>
    </p:spTree>
    <p:extLst>
      <p:ext uri="{BB962C8B-B14F-4D97-AF65-F5344CB8AC3E}">
        <p14:creationId xmlns:p14="http://schemas.microsoft.com/office/powerpoint/2010/main" val="2200456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B6FC527-5DD7-4FAB-93E3-721D847B0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903" y="322447"/>
            <a:ext cx="8596668" cy="988381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Działania związane pomiarami terenowymi, </a:t>
            </a:r>
            <a:b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tym z tzw. „pikami” benzenowymi</a:t>
            </a:r>
            <a:endParaRPr lang="pl-PL" sz="2800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878CC49-7893-4C28-933C-7DC597134C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860" y="1488613"/>
            <a:ext cx="9336678" cy="50469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Działania podjęte  przypadkach wystąpienia tzw. „piku” benzenu, tj. </a:t>
            </a:r>
            <a:r>
              <a:rPr lang="pl-PL" sz="20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średniogodzinowego</a:t>
            </a:r>
            <a:r>
              <a:rPr lang="pl-PL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podwyższenia jego stężenia w powietrzu:</a:t>
            </a:r>
            <a:endParaRPr lang="pl-PL" sz="20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pl-PL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27 </a:t>
            </a:r>
            <a:r>
              <a:rPr lang="pl-PL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wyjazdów w teren – pomiary (Kędzierzyn – Koźle i okolice), w tym: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pl-PL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 związku z tzw. „pikami” benzenowymi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23 dot. zgłoszeń i wyjazdów prewencyjnych </a:t>
            </a:r>
          </a:p>
          <a:p>
            <a:r>
              <a:rPr lang="pl-PL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pl-PL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razy wysyłano zapytania do zakładów o ewentualne awarie lub zdarzenia skutkujące emisją gazów do powietrza </a:t>
            </a:r>
          </a:p>
          <a:p>
            <a:pPr marL="0" indent="0">
              <a:buNone/>
            </a:pPr>
            <a:endParaRPr lang="pl-PL" sz="2000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l-PL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Należy podkreślić, że pomiary wykonywane przez inspektorów WIOŚ w Opolu są pomiarami nieakredytowanymi. Obrazują jedynie stężenie substancji w danym punkcie pomiarowym i w określonym czasie. </a:t>
            </a:r>
            <a:endParaRPr lang="pl-PL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583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CF4AC41-CFC5-46EA-BAC0-DD6BB6D22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824" y="574547"/>
            <a:ext cx="8596668" cy="562252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Awarie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590864AE-C1B3-47DE-9704-8D2473FEB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502" y="1416424"/>
            <a:ext cx="9275586" cy="22489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800" dirty="0"/>
              <a:t>W roku 2023 na terenie województwa opolskiego nie wystąpiły zdarzenia spełniające kryteria poważnych awarii objęte obowiązkiem zgłoszenia do GIOŚ w trybie rozporządzenia Ministra Środowiska z dnia 30 grudnia 2002 r. w sprawie poważnych awarii objętych obowiązkiem zgłoszenia do Głównego Inspektora Ochrony Środowiska (t.j. Dz. U. z 2021 poz. 1555).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13045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xmlns="" id="{845A0AA1-8411-4388-A74F-E588B7D0B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078" y="0"/>
            <a:ext cx="8596668" cy="562252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Awarie 2023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xmlns="" id="{26C7EDE5-39EE-4B8E-9C31-A3112F4C8E67}"/>
              </a:ext>
            </a:extLst>
          </p:cNvPr>
          <p:cNvSpPr/>
          <p:nvPr/>
        </p:nvSpPr>
        <p:spPr>
          <a:xfrm>
            <a:off x="356824" y="530050"/>
            <a:ext cx="87871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600" dirty="0"/>
              <a:t>W 2023 r. odnotowano następujące zgłoszenia o wystąpieniu awarii nie mających znamion poważnej awarii zdefiniowanej w art. 3 pkt. 23 ustawy Prawo ochrony środowiska: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xmlns="" id="{333C101F-D40B-6902-1B90-F4A0D2E098D5}"/>
              </a:ext>
            </a:extLst>
          </p:cNvPr>
          <p:cNvGraphicFramePr>
            <a:graphicFrameLocks noGrp="1"/>
          </p:cNvGraphicFramePr>
          <p:nvPr/>
        </p:nvGraphicFramePr>
        <p:xfrm>
          <a:off x="434340" y="1288943"/>
          <a:ext cx="9281160" cy="43727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1580">
                  <a:extLst>
                    <a:ext uri="{9D8B030D-6E8A-4147-A177-3AD203B41FA5}">
                      <a16:colId xmlns:a16="http://schemas.microsoft.com/office/drawing/2014/main" xmlns="" val="1453603350"/>
                    </a:ext>
                  </a:extLst>
                </a:gridCol>
                <a:gridCol w="877017">
                  <a:extLst>
                    <a:ext uri="{9D8B030D-6E8A-4147-A177-3AD203B41FA5}">
                      <a16:colId xmlns:a16="http://schemas.microsoft.com/office/drawing/2014/main" xmlns="" val="1809576806"/>
                    </a:ext>
                  </a:extLst>
                </a:gridCol>
                <a:gridCol w="1692434">
                  <a:extLst>
                    <a:ext uri="{9D8B030D-6E8A-4147-A177-3AD203B41FA5}">
                      <a16:colId xmlns:a16="http://schemas.microsoft.com/office/drawing/2014/main" xmlns="" val="2437143614"/>
                    </a:ext>
                  </a:extLst>
                </a:gridCol>
                <a:gridCol w="5500129">
                  <a:extLst>
                    <a:ext uri="{9D8B030D-6E8A-4147-A177-3AD203B41FA5}">
                      <a16:colId xmlns:a16="http://schemas.microsoft.com/office/drawing/2014/main" xmlns="" val="3206627722"/>
                    </a:ext>
                  </a:extLst>
                </a:gridCol>
              </a:tblGrid>
              <a:tr h="4267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>
                          <a:effectLst/>
                        </a:rPr>
                        <a:t>Data zdarzenia</a:t>
                      </a:r>
                      <a:endParaRPr lang="pl-P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897" marR="15897" marT="2944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>
                          <a:effectLst/>
                        </a:rPr>
                        <a:t>Miejsce</a:t>
                      </a:r>
                      <a:endParaRPr lang="pl-P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897" marR="15897" marT="2944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>
                          <a:effectLst/>
                        </a:rPr>
                        <a:t>Zakład</a:t>
                      </a:r>
                      <a:endParaRPr lang="pl-P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897" marR="15897" marT="2944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>
                          <a:effectLst/>
                        </a:rPr>
                        <a:t>Awarie, Zdarzenia</a:t>
                      </a:r>
                      <a:endParaRPr lang="pl-P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897" marR="15897" marT="2944" marB="0" anchor="ctr"/>
                </a:tc>
                <a:extLst>
                  <a:ext uri="{0D108BD9-81ED-4DB2-BD59-A6C34878D82A}">
                    <a16:rowId xmlns:a16="http://schemas.microsoft.com/office/drawing/2014/main" xmlns="" val="354173327"/>
                  </a:ext>
                </a:extLst>
              </a:tr>
              <a:tr h="39459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15.01.2023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23.01.2023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21.04.2023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02.07.2023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09.08.2023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18.08.2023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21.08.2023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05.09.2023</a:t>
                      </a:r>
                    </a:p>
                  </a:txBody>
                  <a:tcPr marL="46514" marR="46514" marT="883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>
                          <a:effectLst/>
                        </a:rPr>
                        <a:t>Kędzierzyn-Koźle</a:t>
                      </a:r>
                      <a:endParaRPr lang="pl-PL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14" marR="46514" marT="883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Polska Spółka Gazownictwa Sp. z o.o., Oddział Zakład Gazowniczy w Opolu</a:t>
                      </a:r>
                      <a:endParaRPr lang="pl-PL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14" marR="46514" marT="883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Awarie gazociągu koksowniczego związane z uchodzeniem gazu: 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pl-PL" sz="1200" kern="100" dirty="0">
                          <a:effectLst/>
                        </a:rPr>
                        <a:t>3 awarie w miejscowości Kędzierzyn-Koźle na odcinku gazociągu relacji Zespół Układ Zasuw (Al. Przyjaźni) - Zakłady Azotowe (K-K), w okolicach Białego Ługu 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pl-PL" sz="1200" kern="100" dirty="0">
                          <a:effectLst/>
                        </a:rPr>
                        <a:t>1 awaria gazociągu relacji Układ Zasuw Al. Przyjaźni - Zakłady Chemiczne Blachownia (K-K) - okolice ul. Szkolna (Park),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pl-PL" sz="1200" kern="100" dirty="0">
                          <a:effectLst/>
                        </a:rPr>
                        <a:t>2 awarie w miejscowości Leśnica na odcinku gazociągu relacji Zakłady Koksownicze – Zespół Układ Zasuw (ul. Al. Przyjaźni) 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pl-PL" sz="1200" kern="100" dirty="0">
                          <a:effectLst/>
                        </a:rPr>
                        <a:t>2 awarie na odcinku gazociągu relacji Zakłady Koksownicze Zdzieszowice – Obrowiec, w tym: 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pl-PL" sz="1200" kern="100" dirty="0">
                          <a:effectLst/>
                        </a:rPr>
                        <a:t>    * 1 awaria w miejscowości Leśnica, i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pl-PL" sz="1200" kern="100" dirty="0">
                          <a:effectLst/>
                        </a:rPr>
                        <a:t>    * 1 awaria w miejscowości </a:t>
                      </a:r>
                      <a:r>
                        <a:rPr lang="pl-PL" sz="1200" kern="100" dirty="0" err="1">
                          <a:effectLst/>
                        </a:rPr>
                        <a:t>Rozwadza</a:t>
                      </a:r>
                      <a:r>
                        <a:rPr lang="pl-PL" sz="1200" kern="100" dirty="0">
                          <a:effectLst/>
                        </a:rPr>
                        <a:t> 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pl-PL" sz="1200" kern="100" dirty="0">
                          <a:effectLst/>
                        </a:rPr>
                        <a:t>W ich wyniku, zgodnie z informacją przekazaną przez Spółkę wyemitowano do powietrza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18 527,11 </a:t>
                      </a:r>
                      <a:r>
                        <a:rPr lang="pl-PL" sz="1200" kern="0" dirty="0">
                          <a:effectLst/>
                        </a:rPr>
                        <a:t>m3 gazu koksowniczego.</a:t>
                      </a:r>
                      <a:endParaRPr lang="pl-PL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14" marR="46514" marT="8832" marB="0" anchor="ctr"/>
                </a:tc>
                <a:extLst>
                  <a:ext uri="{0D108BD9-81ED-4DB2-BD59-A6C34878D82A}">
                    <a16:rowId xmlns:a16="http://schemas.microsoft.com/office/drawing/2014/main" xmlns="" val="33087794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2586847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Override1.xml><?xml version="1.0" encoding="utf-8"?>
<a:themeOverride xmlns:a="http://schemas.openxmlformats.org/drawingml/2006/main">
  <a:clrScheme name="Facet">
    <a:dk1>
      <a:sysClr val="windowText" lastClr="000000"/>
    </a:dk1>
    <a:lt1>
      <a:sysClr val="window" lastClr="FFFFFF"/>
    </a:lt1>
    <a:dk2>
      <a:srgbClr val="2C3C43"/>
    </a:dk2>
    <a:lt2>
      <a:srgbClr val="EBEBEB"/>
    </a:lt2>
    <a:accent1>
      <a:srgbClr val="90C226"/>
    </a:accent1>
    <a:accent2>
      <a:srgbClr val="54A021"/>
    </a:accent2>
    <a:accent3>
      <a:srgbClr val="E6B91E"/>
    </a:accent3>
    <a:accent4>
      <a:srgbClr val="E76618"/>
    </a:accent4>
    <a:accent5>
      <a:srgbClr val="C42F1A"/>
    </a:accent5>
    <a:accent6>
      <a:srgbClr val="918655"/>
    </a:accent6>
    <a:hlink>
      <a:srgbClr val="99CA3C"/>
    </a:hlink>
    <a:folHlink>
      <a:srgbClr val="B9D18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1663</TotalTime>
  <Words>911</Words>
  <Application>Microsoft Office PowerPoint</Application>
  <PresentationFormat>Panoramiczny</PresentationFormat>
  <Paragraphs>100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9" baseType="lpstr">
      <vt:lpstr>Arial</vt:lpstr>
      <vt:lpstr>Calibri</vt:lpstr>
      <vt:lpstr>Courier New</vt:lpstr>
      <vt:lpstr>Times New Roman</vt:lpstr>
      <vt:lpstr>Trebuchet MS</vt:lpstr>
      <vt:lpstr>Wingdings</vt:lpstr>
      <vt:lpstr>Wingdings 3</vt:lpstr>
      <vt:lpstr>Faseta</vt:lpstr>
      <vt:lpstr>Informacja o działaniach kontrolnych  i ich wynikach przeprowadzonych przez Wojewódzki Inspektorat Ochrony Środowiska w Opolu na terenie Gminy Kędzierzyn – Koźle  w 2023 roku</vt:lpstr>
      <vt:lpstr>Prezentacja programu PowerPoint</vt:lpstr>
      <vt:lpstr>Kontrole w zakładach  – potencjalne źródła emisji benzenu – w 2023 r.</vt:lpstr>
      <vt:lpstr>Kontrole w zakładach  – potencjalne źródła emisji benzenu – w 2023 r.</vt:lpstr>
      <vt:lpstr>Kontrole w pozostałych zakładach</vt:lpstr>
      <vt:lpstr>Kontrole w pozostałych zakładach</vt:lpstr>
      <vt:lpstr>Działania związane pomiarami terenowymi,  w tym z tzw. „pikami” benzenowymi</vt:lpstr>
      <vt:lpstr>Awarie</vt:lpstr>
      <vt:lpstr>Awarie 2023</vt:lpstr>
      <vt:lpstr>Awarie 2023</vt:lpstr>
      <vt:lpstr>Dziękuję za uwagę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OWIOŚ</dc:creator>
  <cp:lastModifiedBy>Magdalena Słowik</cp:lastModifiedBy>
  <cp:revision>97</cp:revision>
  <cp:lastPrinted>2021-11-22T11:10:00Z</cp:lastPrinted>
  <dcterms:created xsi:type="dcterms:W3CDTF">2021-11-15T08:02:27Z</dcterms:created>
  <dcterms:modified xsi:type="dcterms:W3CDTF">2024-05-27T12:46:11Z</dcterms:modified>
</cp:coreProperties>
</file>