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327" r:id="rId4"/>
    <p:sldId id="328" r:id="rId5"/>
    <p:sldId id="325" r:id="rId6"/>
    <p:sldId id="323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6E"/>
    <a:srgbClr val="00A0E5"/>
    <a:srgbClr val="F7F484"/>
    <a:srgbClr val="F4E97C"/>
    <a:srgbClr val="FBE09B"/>
    <a:srgbClr val="FBF29B"/>
    <a:srgbClr val="94C11F"/>
    <a:srgbClr val="CBCBCB"/>
    <a:srgbClr val="ED6B0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13" autoAdjust="0"/>
    <p:restoredTop sz="94679" autoAdjust="0"/>
  </p:normalViewPr>
  <p:slideViewPr>
    <p:cSldViewPr>
      <p:cViewPr varScale="1">
        <p:scale>
          <a:sx n="86" d="100"/>
          <a:sy n="86" d="100"/>
        </p:scale>
        <p:origin x="18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04F3-0053-4A1F-81F2-F264D05D7419}" type="datetimeFigureOut">
              <a:rPr lang="pl-PL" smtClean="0"/>
              <a:pPr/>
              <a:t>20.11.2024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C4F5-1BBC-49F7-855F-767380AAB3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2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0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5592A-317C-6858-C8AD-B22A745D4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E5231B5-F2A3-EE9A-1E5D-667E9DE8F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4203D89-6261-8E7F-5267-3A52E1083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208514-96DD-3E83-FE21-539556424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14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156D6-16F6-61D1-C0CE-3331923E5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3BA72F-C038-38CB-40F2-C05875555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30C2757-477E-363C-6487-CE7EF0A47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74EC6A-2BD2-0C01-350A-E27C49654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22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0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59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1A34-60DB-4CE4-9156-C2355BF9106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D6BB-9723-473C-92EF-2893613158E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62A3-BE56-44E0-8A91-D6787819BDF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C9C7-85E7-43CF-957B-ED80830F76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D25F-97F8-4FE7-98F7-D1DAB1D81B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228C-3A76-454B-BF67-125E41A80EA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DF8A6-641C-41B6-9A1F-F1D63A042C0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E593-C5B2-4050-9182-E246CDC137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D05D-39C1-4041-86E8-FE826BFCD3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3C1A0-E97A-409A-85BE-6B745446F5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5317-E715-4462-B809-21F6CA633AC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67EAD5-6D91-460C-9BCA-73445D8E608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1101" y="3019455"/>
            <a:ext cx="79200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</a:t>
            </a:r>
            <a:br>
              <a:rPr lang="pl-PL" sz="32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okolicach.</a:t>
            </a:r>
            <a:br>
              <a:rPr lang="pl-PL" sz="3200" dirty="0">
                <a:solidFill>
                  <a:srgbClr val="0070C0"/>
                </a:solidFill>
                <a:latin typeface="Century Gothic" pitchFamily="34" charset="0"/>
              </a:rPr>
            </a:b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460432" y="63813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7BFC4F-010C-4189-8F4C-C5B5B496BE65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listopad 2024   /   www.kedzierzynkozle.pl                                  </a:t>
            </a:r>
            <a:endParaRPr lang="pl-PL" sz="9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18E78E-E7AD-477C-AE87-D4604F9F7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392488" cy="2470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2</a:t>
            </a:fld>
            <a:r>
              <a:rPr lang="pl-PL" sz="900" dirty="0">
                <a:solidFill>
                  <a:schemeClr val="accent2"/>
                </a:solidFill>
              </a:rPr>
              <a:t>/5</a:t>
            </a:r>
          </a:p>
        </p:txBody>
      </p:sp>
      <p:pic>
        <p:nvPicPr>
          <p:cNvPr id="2" name="Picture 4" descr="szara_fala">
            <a:extLst>
              <a:ext uri="{FF2B5EF4-FFF2-40B4-BE49-F238E27FC236}">
                <a16:creationId xmlns:a16="http://schemas.microsoft.com/office/drawing/2014/main" id="{7104D198-D333-8207-7F6A-75A93DBD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214"/>
            <a:ext cx="9144000" cy="363575"/>
          </a:xfrm>
          <a:prstGeom prst="rect">
            <a:avLst/>
          </a:prstGeom>
          <a:noFill/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40683"/>
            <a:ext cx="46085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 i okolicach</a:t>
            </a:r>
            <a:r>
              <a:rPr lang="pl-PL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9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25C467-1E43-B1F5-858C-49AF361B3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19"/>
            <a:ext cx="9138080" cy="50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2105A-23D1-4ADF-AA73-DFFD29FDC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>
            <a:extLst>
              <a:ext uri="{FF2B5EF4-FFF2-40B4-BE49-F238E27FC236}">
                <a16:creationId xmlns:a16="http://schemas.microsoft.com/office/drawing/2014/main" id="{28D6F73F-D6DE-7720-0AC8-BBCA3E1A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3B8D83-AD43-1439-8418-BBA9A3AB3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8B20DF9-5A23-EB97-CFA2-CA3F055F5387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3</a:t>
            </a:fld>
            <a:r>
              <a:rPr lang="pl-PL" sz="900" dirty="0">
                <a:solidFill>
                  <a:schemeClr val="accent2"/>
                </a:solidFill>
              </a:rPr>
              <a:t>/5</a:t>
            </a:r>
          </a:p>
        </p:txBody>
      </p:sp>
      <p:pic>
        <p:nvPicPr>
          <p:cNvPr id="2" name="Picture 4" descr="szara_fala">
            <a:extLst>
              <a:ext uri="{FF2B5EF4-FFF2-40B4-BE49-F238E27FC236}">
                <a16:creationId xmlns:a16="http://schemas.microsoft.com/office/drawing/2014/main" id="{29A2C321-AA50-BA56-F442-BF48F1AC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214"/>
            <a:ext cx="9144000" cy="363575"/>
          </a:xfrm>
          <a:prstGeom prst="rect">
            <a:avLst/>
          </a:prstGeom>
          <a:noFill/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AC15A03E-A413-6466-ED32-83E15E41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40683"/>
            <a:ext cx="46085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 i okolicach</a:t>
            </a:r>
            <a:r>
              <a:rPr lang="pl-PL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1F4A23-66D6-AD23-6C6D-A8C9B20E7939}"/>
              </a:ext>
            </a:extLst>
          </p:cNvPr>
          <p:cNvSpPr txBox="1"/>
          <p:nvPr/>
        </p:nvSpPr>
        <p:spPr>
          <a:xfrm>
            <a:off x="0" y="722785"/>
            <a:ext cx="9144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 lvl="1" algn="ctr" eaLnBrk="1" hangingPunct="1">
              <a:defRPr/>
            </a:pPr>
            <a:endParaRPr lang="pl-PL" altLang="pl-PL" sz="20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r>
              <a:rPr lang="pl-PL" altLang="pl-PL" sz="20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Aktualne inwestycje rowerowe:</a:t>
            </a:r>
          </a:p>
          <a:p>
            <a:pPr marL="182562" lvl="1" algn="ctr" eaLnBrk="1" hangingPunct="1">
              <a:defRPr/>
            </a:pPr>
            <a:endParaRPr lang="pl-PL" altLang="pl-PL" sz="16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Ścieżka rowerowa wzdłuż ul. Bolesława Chrobrego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 inwestycji: </a:t>
            </a: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około 2 mln zł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jej realizacji: </a:t>
            </a: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drugiej dekadzie grudnia 2024 r.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10% kosztu inwestycji ponosi gmina Reńska Wieś.</a:t>
            </a: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2" lvl="1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2" lvl="1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Ścieżka rowerowa w Blachowni-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od ul. Tuwima - przez os. do ul. Szkolnej, dalej wzdłuż Kanału Gliwickiego 	do łącznika z obwodnicą przy ul. Energetyków, po drodze budowa kładki nad 	Kanałem Gliwickim. </a:t>
            </a:r>
            <a:endParaRPr lang="pl-PL" alt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 inwestycji: </a:t>
            </a: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 mln zł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wrzesień 2025 r.</a:t>
            </a:r>
          </a:p>
        </p:txBody>
      </p:sp>
    </p:spTree>
    <p:extLst>
      <p:ext uri="{BB962C8B-B14F-4D97-AF65-F5344CB8AC3E}">
        <p14:creationId xmlns:p14="http://schemas.microsoft.com/office/powerpoint/2010/main" val="6199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52788-C5A5-B55E-39E8-8905678D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>
            <a:extLst>
              <a:ext uri="{FF2B5EF4-FFF2-40B4-BE49-F238E27FC236}">
                <a16:creationId xmlns:a16="http://schemas.microsoft.com/office/drawing/2014/main" id="{465C8B99-B431-CFF3-1C1E-8847B91A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F0B541E-A6DA-2E2B-68A2-4BA49FD23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A315767-0CEC-E87A-D617-6400BDF2EF4B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4</a:t>
            </a:fld>
            <a:r>
              <a:rPr lang="pl-PL" sz="900" dirty="0">
                <a:solidFill>
                  <a:schemeClr val="accent2"/>
                </a:solidFill>
              </a:rPr>
              <a:t>/5</a:t>
            </a:r>
          </a:p>
        </p:txBody>
      </p:sp>
      <p:pic>
        <p:nvPicPr>
          <p:cNvPr id="2" name="Picture 4" descr="szara_fala">
            <a:extLst>
              <a:ext uri="{FF2B5EF4-FFF2-40B4-BE49-F238E27FC236}">
                <a16:creationId xmlns:a16="http://schemas.microsoft.com/office/drawing/2014/main" id="{497DB924-E9B2-3D3C-7E51-DC2A4B7B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214"/>
            <a:ext cx="9144000" cy="363575"/>
          </a:xfrm>
          <a:prstGeom prst="rect">
            <a:avLst/>
          </a:prstGeom>
          <a:noFill/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1ADC915F-903F-5308-1367-8A2FFF72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40683"/>
            <a:ext cx="46085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 i okolicach</a:t>
            </a:r>
            <a:r>
              <a:rPr lang="pl-PL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780F02-442D-7D8B-F458-3D83EE3A7D5C}"/>
              </a:ext>
            </a:extLst>
          </p:cNvPr>
          <p:cNvSpPr txBox="1"/>
          <p:nvPr/>
        </p:nvSpPr>
        <p:spPr>
          <a:xfrm>
            <a:off x="-5920" y="722785"/>
            <a:ext cx="9144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 lvl="1" algn="ctr" eaLnBrk="1" hangingPunct="1">
              <a:defRPr/>
            </a:pPr>
            <a:endParaRPr lang="pl-PL" altLang="pl-PL" sz="20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r>
              <a:rPr lang="pl-PL" altLang="pl-PL" sz="20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Planowane inwestycje związane z infrastrukturą rowerową</a:t>
            </a:r>
          </a:p>
          <a:p>
            <a:pPr marL="182562" lvl="1" algn="ctr" eaLnBrk="1" hangingPunct="1">
              <a:defRPr/>
            </a:pPr>
            <a:r>
              <a:rPr lang="pl-PL" altLang="pl-PL" sz="20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Kędzierzynie-Koźlu</a:t>
            </a:r>
          </a:p>
          <a:p>
            <a:pPr marL="182562" lvl="1" algn="ctr" eaLnBrk="1" hangingPunct="1">
              <a:defRPr/>
            </a:pPr>
            <a:endParaRPr lang="pl-PL" altLang="pl-PL" sz="20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endParaRPr lang="pl-PL" altLang="pl-PL" sz="16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ścieżki pieszo-rowerowej na ul. Wyspiańskiego, łączącej ścieżkę rowerową </a:t>
            </a:r>
            <a:b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wale ze ścieżką  pieszo-rowerową na ul. Xawerego Dunikowskiego. 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Wystąpiliśmy o dofinansowanie do Marszałka Województwa.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Szacowany koszt: 8,7 mln zł</a:t>
            </a: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+mj-lt"/>
              <a:buAutoNum type="arabicPeriod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ciągu pieszo-rowerowego łączącego osiedle Piastów i osiedle Blachownia </a:t>
            </a:r>
            <a:b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Kędzierzynie-Koźlu. - ścieżka pieszo-rowerowa w ciągu al. Jana Pawła II/</a:t>
            </a:r>
            <a:b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Przyjaźni od skrzyżowania z ul. Królowej Jadwigi do ścieżki pieszo-rowerowej </a:t>
            </a:r>
            <a:b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rejonie skrzyżowania ul. Przyjaźni z ul. Nowowiejską.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Szacowany koszt: 7,2 mln zł</a:t>
            </a:r>
          </a:p>
        </p:txBody>
      </p:sp>
    </p:spTree>
    <p:extLst>
      <p:ext uri="{BB962C8B-B14F-4D97-AF65-F5344CB8AC3E}">
        <p14:creationId xmlns:p14="http://schemas.microsoft.com/office/powerpoint/2010/main" val="128355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5</a:t>
            </a:fld>
            <a:r>
              <a:rPr lang="pl-PL" sz="900" dirty="0">
                <a:solidFill>
                  <a:schemeClr val="accent2"/>
                </a:solidFill>
              </a:rPr>
              <a:t>/5</a:t>
            </a:r>
          </a:p>
        </p:txBody>
      </p:sp>
      <p:pic>
        <p:nvPicPr>
          <p:cNvPr id="2" name="Picture 4" descr="szara_fala">
            <a:extLst>
              <a:ext uri="{FF2B5EF4-FFF2-40B4-BE49-F238E27FC236}">
                <a16:creationId xmlns:a16="http://schemas.microsoft.com/office/drawing/2014/main" id="{7104D198-D333-8207-7F6A-75A93DBD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214"/>
            <a:ext cx="9144000" cy="363575"/>
          </a:xfrm>
          <a:prstGeom prst="rect">
            <a:avLst/>
          </a:prstGeom>
          <a:noFill/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42294"/>
            <a:ext cx="46164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 i okolicach.</a:t>
            </a:r>
            <a:endParaRPr lang="pl-PL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9FE8711-A91C-EACC-AA9F-7AB39E64BC07}"/>
              </a:ext>
            </a:extLst>
          </p:cNvPr>
          <p:cNvSpPr txBox="1"/>
          <p:nvPr/>
        </p:nvSpPr>
        <p:spPr>
          <a:xfrm>
            <a:off x="0" y="713956"/>
            <a:ext cx="9138080" cy="623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 lvl="1" algn="ctr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Aktualnie w gminie Kędzierzyn-Koźle długość ścieżek rowerowych to 44,5 km</a:t>
            </a: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realizacji aktualnych inwestycji będzie 47,56 km</a:t>
            </a: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2" lvl="1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Docelowo po realizacji planowanych inwestycji całkowita długość ścieżek wyniesie 49,24 km  </a:t>
            </a: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Planowana jest budowa ścieżki rowerowej wspólnie z gminą Ujazd. Połączy ona Sławięcice z Ujazdem.</a:t>
            </a:r>
          </a:p>
          <a:p>
            <a:pPr marL="182562" lvl="1" algn="just" eaLnBrk="1" hangingPunct="1">
              <a:defRPr/>
            </a:pPr>
            <a:r>
              <a:rPr lang="pl-PL" altLang="pl-PL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Gmina Kędzierzyn-Koźle planuje zainwestować w  ok 300 metrów ścieżki w Parku </a:t>
            </a:r>
            <a:r>
              <a:rPr lang="pl-PL" altLang="pl-PL" b="1" dirty="0" err="1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Sławięcickim</a:t>
            </a: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endParaRPr lang="pl-PL" altLang="pl-PL" sz="20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ctr" eaLnBrk="1" hangingPunct="1">
              <a:defRPr/>
            </a:pPr>
            <a:endParaRPr lang="pl-PL" altLang="pl-PL" sz="16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algn="just" eaLnBrk="1" hangingPunct="1">
              <a:defRPr/>
            </a:pPr>
            <a:endParaRPr lang="pl-PL" altLang="pl-PL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altLang="pl-PL" sz="1600" b="1" dirty="0">
              <a:solidFill>
                <a:srgbClr val="2424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6</a:t>
            </a:fld>
            <a:r>
              <a:rPr lang="pl-PL" sz="900" dirty="0">
                <a:solidFill>
                  <a:schemeClr val="accent2"/>
                </a:solidFill>
              </a:rPr>
              <a:t>/6</a:t>
            </a:r>
          </a:p>
        </p:txBody>
      </p:sp>
      <p:pic>
        <p:nvPicPr>
          <p:cNvPr id="2" name="Picture 4" descr="szara_fala">
            <a:extLst>
              <a:ext uri="{FF2B5EF4-FFF2-40B4-BE49-F238E27FC236}">
                <a16:creationId xmlns:a16="http://schemas.microsoft.com/office/drawing/2014/main" id="{7104D198-D333-8207-7F6A-75A93DBD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214"/>
            <a:ext cx="9144000" cy="363575"/>
          </a:xfrm>
          <a:prstGeom prst="rect">
            <a:avLst/>
          </a:prstGeom>
          <a:noFill/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340683"/>
            <a:ext cx="51845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rowerowa w mieście i okolicach</a:t>
            </a:r>
            <a:r>
              <a:rPr lang="pl-PL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9FE8711-A91C-EACC-AA9F-7AB39E64BC07}"/>
              </a:ext>
            </a:extLst>
          </p:cNvPr>
          <p:cNvSpPr txBox="1"/>
          <p:nvPr/>
        </p:nvSpPr>
        <p:spPr>
          <a:xfrm>
            <a:off x="0" y="1628800"/>
            <a:ext cx="9144000" cy="3864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 kontaktowe: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Wydział Zarządzania Drogami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Miasta Kędzierzyn-Koźle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Piramowicza 32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47-200 Kędzierzyn-Koźle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77/ 40 50 372; 77/ 40 50 373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242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zd@kedzierzynkozle.pl</a:t>
            </a:r>
          </a:p>
          <a:p>
            <a:pPr>
              <a:lnSpc>
                <a:spcPct val="150000"/>
              </a:lnSpc>
            </a:pPr>
            <a:endParaRPr lang="pl-PL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89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4491</TotalTime>
  <Words>391</Words>
  <Application>Microsoft Office PowerPoint</Application>
  <PresentationFormat>Pokaz na ekranie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</vt:lpstr>
      <vt:lpstr>Prezentacja1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TG</dc:creator>
  <cp:lastModifiedBy>alempicka</cp:lastModifiedBy>
  <cp:revision>300</cp:revision>
  <cp:lastPrinted>2024-11-14T08:04:04Z</cp:lastPrinted>
  <dcterms:created xsi:type="dcterms:W3CDTF">2015-09-14T10:16:22Z</dcterms:created>
  <dcterms:modified xsi:type="dcterms:W3CDTF">2024-11-20T06:47:15Z</dcterms:modified>
</cp:coreProperties>
</file>