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25" r:id="rId3"/>
    <p:sldId id="326" r:id="rId4"/>
    <p:sldId id="323" r:id="rId5"/>
    <p:sldId id="320" r:id="rId6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46E"/>
    <a:srgbClr val="F7F484"/>
    <a:srgbClr val="F4E97C"/>
    <a:srgbClr val="FBE09B"/>
    <a:srgbClr val="FBF29B"/>
    <a:srgbClr val="94C11F"/>
    <a:srgbClr val="CBCBCB"/>
    <a:srgbClr val="00A0E5"/>
    <a:srgbClr val="ED6B06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3" autoAdjust="0"/>
    <p:restoredTop sz="94679" autoAdjust="0"/>
  </p:normalViewPr>
  <p:slideViewPr>
    <p:cSldViewPr>
      <p:cViewPr varScale="1">
        <p:scale>
          <a:sx n="82" d="100"/>
          <a:sy n="82" d="100"/>
        </p:scale>
        <p:origin x="142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C04F3-0053-4A1F-81F2-F264D05D7419}" type="datetimeFigureOut">
              <a:rPr lang="pl-PL" smtClean="0"/>
              <a:pPr/>
              <a:t>12.09.2024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AC4F5-1BBC-49F7-855F-767380AAB3C1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128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AC4F5-1BBC-49F7-855F-767380AAB3C1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1846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AC4F5-1BBC-49F7-855F-767380AAB3C1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660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AC4F5-1BBC-49F7-855F-767380AAB3C1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59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AC4F5-1BBC-49F7-855F-767380AAB3C1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9822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41A34-60DB-4CE4-9156-C2355BF91068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BD6BB-9723-473C-92EF-2893613158EC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062A3-BE56-44E0-8A91-D6787819BDF2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5C9C7-85E7-43CF-957B-ED80830F7630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DD25F-97F8-4FE7-98F7-D1DAB1D81B1F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4228C-3A76-454B-BF67-125E41A80EAD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DF8A6-641C-41B6-9A1F-F1D63A042C0C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AE593-C5B2-4050-9182-E246CDC137A2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DD05D-39C1-4041-86E8-FE826BFCD331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3C1A0-E97A-409A-85BE-6B745446F549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C5317-E715-4462-B809-21F6CA633ACB}" type="slidenum">
              <a:rPr lang="pl-PL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67EAD5-6D91-460C-9BCA-73445D8E6080}" type="slidenum">
              <a:rPr lang="pl-PL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2000" y="2745501"/>
            <a:ext cx="7920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płynności ruchu w mieście – rozwiązania problemu w zakresie połączenia dróg wojewódzkich, krajowej i gminnej w rejonie Ronda Milenijnego.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460432" y="638132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pl-PL" sz="12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37BFC4F-010C-4189-8F4C-C5B5B496BE65}"/>
              </a:ext>
            </a:extLst>
          </p:cNvPr>
          <p:cNvSpPr txBox="1"/>
          <p:nvPr/>
        </p:nvSpPr>
        <p:spPr>
          <a:xfrm>
            <a:off x="2843808" y="6381329"/>
            <a:ext cx="5976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b="1" dirty="0">
                <a:solidFill>
                  <a:srgbClr val="002157"/>
                </a:solidFill>
              </a:rPr>
              <a:t>wrzesień 2024   /   www.kedzierzynkozle.pl                                  </a:t>
            </a:r>
            <a:endParaRPr lang="pl-PL" sz="9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818E78E-E7AD-477C-AE87-D4604F9F7A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48680"/>
            <a:ext cx="4392488" cy="2470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zara_fa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0" y="5898621"/>
            <a:ext cx="9144000" cy="432048"/>
          </a:xfrm>
          <a:prstGeom prst="rect">
            <a:avLst/>
          </a:prstGeom>
          <a:noFill/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7A833C7A-1DFD-45A7-988B-C12CFF887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5072"/>
            <a:ext cx="1944215" cy="778304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9DBE99D-4B8F-4201-B5AF-CCFBCCB83A0A}"/>
              </a:ext>
            </a:extLst>
          </p:cNvPr>
          <p:cNvSpPr txBox="1"/>
          <p:nvPr/>
        </p:nvSpPr>
        <p:spPr>
          <a:xfrm>
            <a:off x="2843808" y="6381329"/>
            <a:ext cx="5976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b="1" dirty="0">
                <a:solidFill>
                  <a:srgbClr val="002157"/>
                </a:solidFill>
              </a:rPr>
              <a:t>  www.kedzierzynkozle.pl                                 </a:t>
            </a:r>
            <a:fld id="{77441A34-60DB-4CE4-9156-C2355BF91068}" type="slidenum">
              <a:rPr lang="pl-PL" sz="900">
                <a:solidFill>
                  <a:schemeClr val="accent2"/>
                </a:solidFill>
              </a:rPr>
              <a:pPr algn="r"/>
              <a:t>2</a:t>
            </a:fld>
            <a:r>
              <a:rPr lang="pl-PL" sz="900" b="1" dirty="0">
                <a:solidFill>
                  <a:schemeClr val="accent2"/>
                </a:solidFill>
              </a:rPr>
              <a:t> </a:t>
            </a:r>
            <a:r>
              <a:rPr lang="pl-PL" sz="900" dirty="0">
                <a:solidFill>
                  <a:schemeClr val="accent2"/>
                </a:solidFill>
              </a:rPr>
              <a:t>/ 5</a:t>
            </a:r>
          </a:p>
        </p:txBody>
      </p:sp>
      <p:pic>
        <p:nvPicPr>
          <p:cNvPr id="2" name="Picture 4" descr="szara_fala">
            <a:extLst>
              <a:ext uri="{FF2B5EF4-FFF2-40B4-BE49-F238E27FC236}">
                <a16:creationId xmlns:a16="http://schemas.microsoft.com/office/drawing/2014/main" id="{7104D198-D333-8207-7F6A-75A93DBD9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3214"/>
            <a:ext cx="9144000" cy="363575"/>
          </a:xfrm>
          <a:prstGeom prst="rect">
            <a:avLst/>
          </a:prstGeom>
          <a:noFill/>
        </p:spPr>
      </p:pic>
      <p:sp>
        <p:nvSpPr>
          <p:cNvPr id="13" name="Text Box 6">
            <a:extLst>
              <a:ext uri="{FF2B5EF4-FFF2-40B4-BE49-F238E27FC236}">
                <a16:creationId xmlns:a16="http://schemas.microsoft.com/office/drawing/2014/main" id="{C5893C5F-9F45-41B1-9D3B-8B85632E4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7" y="340683"/>
            <a:ext cx="68407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płynności ruchu w mieście – rozwiązania problemu w zakresie połączenia dróg wojewódzkich, krajowych i gminnych w rejonie Ronda Milenijnego.</a:t>
            </a:r>
          </a:p>
          <a:p>
            <a:pPr algn="ctr"/>
            <a:endParaRPr lang="pl-PL" sz="9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9FE8711-A91C-EACC-AA9F-7AB39E64BC07}"/>
              </a:ext>
            </a:extLst>
          </p:cNvPr>
          <p:cNvSpPr txBox="1"/>
          <p:nvPr/>
        </p:nvSpPr>
        <p:spPr>
          <a:xfrm>
            <a:off x="827584" y="713956"/>
            <a:ext cx="777686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informacją uzyskaną w ZDW jeszcze w b.r. zostanie ogłoszone postępowanie przetargowe na opracowanie dokumentacji projektowej dla  inwestycji ,,Rozbudowa układu komunikacji drogowej Ronda Milenijnego w m. Kędzierzyn-Koźle”.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altLang="pl-PL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51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3A40BC-F6EA-A221-FD85-EED3A4DC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-387424"/>
            <a:ext cx="6876255" cy="1504917"/>
          </a:xfrm>
        </p:spPr>
        <p:txBody>
          <a:bodyPr>
            <a:noAutofit/>
          </a:bodyPr>
          <a:lstStyle/>
          <a:p>
            <a:r>
              <a:rPr lang="pl-PL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płynności ruchu w mieście – rozwiązania problemu w zakresie połączenia dróg wojewódzkich, krajowych i gminnych w rejonie Ronda Milenijnego.</a:t>
            </a:r>
            <a:br>
              <a:rPr lang="pl-PL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FCE966-CD28-6E05-3FE8-6FF9CA2B0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53241"/>
            <a:ext cx="8229600" cy="4059936"/>
          </a:xfrm>
        </p:spPr>
        <p:txBody>
          <a:bodyPr/>
          <a:lstStyle/>
          <a:p>
            <a:pPr marL="0" indent="0">
              <a:buNone/>
            </a:pPr>
            <a:r>
              <a:rPr lang="pl-PL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Rekomendowany jest wariant, który przewiduje budowę ronda turbinowego w miejscu dzisiejszego ronda, </a:t>
            </a: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oraz </a:t>
            </a:r>
            <a:r>
              <a:rPr lang="pl-PL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odciążenie tego ronda od ruchu tranzytowego poprzez budowę wiaduktu w ciągu drogi krajowej. Zaproponowane rozwiązanie ogranicza straty czasu oraz skraca kolejki pojazdów przed rondem Milenijnym i przyczynia się do zwiększenia poziomu bezpieczeństwa ruchu. </a:t>
            </a:r>
          </a:p>
          <a:p>
            <a:pPr marL="0" indent="0">
              <a:buNone/>
            </a:pPr>
            <a:r>
              <a:rPr lang="pl-PL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Z drugiej strony budowa dwupoziomowego skrzyżowania generuje większe koszty rozbudowy, wymaga ingerencji w odcinek długości 1 kilometra oraz tworzy dominantę na tle przyległego terenu. </a:t>
            </a:r>
          </a:p>
          <a:p>
            <a:pPr marL="0" indent="0">
              <a:buNone/>
            </a:pPr>
            <a:r>
              <a:rPr lang="pl-PL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Analizy wykonane przez projektanta potwierdzają wybór wariantu jako optymalnego rozwiązania, które pozwoli na zwiększenie przepustowości tego ronda. </a:t>
            </a:r>
          </a:p>
          <a:p>
            <a:endParaRPr lang="pl-PL" dirty="0"/>
          </a:p>
        </p:txBody>
      </p:sp>
      <p:pic>
        <p:nvPicPr>
          <p:cNvPr id="4" name="Picture 4" descr="szara_fala">
            <a:extLst>
              <a:ext uri="{FF2B5EF4-FFF2-40B4-BE49-F238E27FC236}">
                <a16:creationId xmlns:a16="http://schemas.microsoft.com/office/drawing/2014/main" id="{2B2A3A2C-F18F-F415-B57E-F86B565DA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0" y="5898621"/>
            <a:ext cx="9144000" cy="432048"/>
          </a:xfrm>
          <a:prstGeom prst="rect">
            <a:avLst/>
          </a:prstGeom>
          <a:noFill/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D6015491-C915-9E2A-A515-E58D0EB70F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5072"/>
            <a:ext cx="1944215" cy="77830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968FA9CA-9258-4961-9BF7-29C2A19DFF19}"/>
              </a:ext>
            </a:extLst>
          </p:cNvPr>
          <p:cNvSpPr txBox="1"/>
          <p:nvPr/>
        </p:nvSpPr>
        <p:spPr>
          <a:xfrm>
            <a:off x="2843808" y="6381329"/>
            <a:ext cx="5976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b="1" dirty="0">
                <a:solidFill>
                  <a:srgbClr val="002157"/>
                </a:solidFill>
              </a:rPr>
              <a:t>  www.kedzierzynkozle.pl                                 </a:t>
            </a:r>
            <a:fld id="{77441A34-60DB-4CE4-9156-C2355BF91068}" type="slidenum">
              <a:rPr lang="pl-PL" sz="900">
                <a:solidFill>
                  <a:schemeClr val="accent2"/>
                </a:solidFill>
              </a:rPr>
              <a:pPr algn="r"/>
              <a:t>3</a:t>
            </a:fld>
            <a:r>
              <a:rPr lang="pl-PL" sz="900" b="1" dirty="0">
                <a:solidFill>
                  <a:schemeClr val="accent2"/>
                </a:solidFill>
              </a:rPr>
              <a:t> </a:t>
            </a:r>
            <a:r>
              <a:rPr lang="pl-PL" sz="900" dirty="0">
                <a:solidFill>
                  <a:schemeClr val="accent2"/>
                </a:solidFill>
              </a:rPr>
              <a:t>/ 5</a:t>
            </a:r>
          </a:p>
        </p:txBody>
      </p:sp>
      <p:pic>
        <p:nvPicPr>
          <p:cNvPr id="7" name="Picture 4" descr="szara_fala">
            <a:extLst>
              <a:ext uri="{FF2B5EF4-FFF2-40B4-BE49-F238E27FC236}">
                <a16:creationId xmlns:a16="http://schemas.microsoft.com/office/drawing/2014/main" id="{1A6D7B33-C55D-18D6-B4A9-689552AF5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3214"/>
            <a:ext cx="9144000" cy="36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881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zara_fa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0" y="5898621"/>
            <a:ext cx="9144000" cy="432048"/>
          </a:xfrm>
          <a:prstGeom prst="rect">
            <a:avLst/>
          </a:prstGeom>
          <a:noFill/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7A833C7A-1DFD-45A7-988B-C12CFF887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5072"/>
            <a:ext cx="1944215" cy="778304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9DBE99D-4B8F-4201-B5AF-CCFBCCB83A0A}"/>
              </a:ext>
            </a:extLst>
          </p:cNvPr>
          <p:cNvSpPr txBox="1"/>
          <p:nvPr/>
        </p:nvSpPr>
        <p:spPr>
          <a:xfrm>
            <a:off x="2843808" y="6381329"/>
            <a:ext cx="5976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b="1" dirty="0">
                <a:solidFill>
                  <a:srgbClr val="002157"/>
                </a:solidFill>
              </a:rPr>
              <a:t>  www.kedzierzynkozle.pl                                 </a:t>
            </a:r>
            <a:fld id="{77441A34-60DB-4CE4-9156-C2355BF91068}" type="slidenum">
              <a:rPr lang="pl-PL" sz="900">
                <a:solidFill>
                  <a:schemeClr val="accent2"/>
                </a:solidFill>
              </a:rPr>
              <a:pPr algn="r"/>
              <a:t>4</a:t>
            </a:fld>
            <a:r>
              <a:rPr lang="pl-PL" sz="900" b="1" dirty="0">
                <a:solidFill>
                  <a:schemeClr val="accent2"/>
                </a:solidFill>
              </a:rPr>
              <a:t> </a:t>
            </a:r>
            <a:r>
              <a:rPr lang="pl-PL" sz="900" dirty="0">
                <a:solidFill>
                  <a:schemeClr val="accent2"/>
                </a:solidFill>
              </a:rPr>
              <a:t>/ 5</a:t>
            </a:r>
          </a:p>
        </p:txBody>
      </p:sp>
      <p:pic>
        <p:nvPicPr>
          <p:cNvPr id="2" name="Picture 4" descr="szara_fala">
            <a:extLst>
              <a:ext uri="{FF2B5EF4-FFF2-40B4-BE49-F238E27FC236}">
                <a16:creationId xmlns:a16="http://schemas.microsoft.com/office/drawing/2014/main" id="{7104D198-D333-8207-7F6A-75A93DBD9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3214"/>
            <a:ext cx="9144000" cy="363575"/>
          </a:xfrm>
          <a:prstGeom prst="rect">
            <a:avLst/>
          </a:prstGeom>
          <a:noFill/>
        </p:spPr>
      </p:pic>
      <p:sp>
        <p:nvSpPr>
          <p:cNvPr id="13" name="Text Box 6">
            <a:extLst>
              <a:ext uri="{FF2B5EF4-FFF2-40B4-BE49-F238E27FC236}">
                <a16:creationId xmlns:a16="http://schemas.microsoft.com/office/drawing/2014/main" id="{C5893C5F-9F45-41B1-9D3B-8B85632E4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340683"/>
            <a:ext cx="6912768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płynności ruchu w mieście – rozwiązania problemu w zakresie połączenia dróg wojewódzkich, krajowych i gminnych w rejonie Ronda Milenijnego.</a:t>
            </a:r>
          </a:p>
          <a:p>
            <a:pPr algn="ctr"/>
            <a:endParaRPr lang="pl-PL" sz="9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9FE8711-A91C-EACC-AA9F-7AB39E64BC07}"/>
              </a:ext>
            </a:extLst>
          </p:cNvPr>
          <p:cNvSpPr txBox="1"/>
          <p:nvPr/>
        </p:nvSpPr>
        <p:spPr>
          <a:xfrm>
            <a:off x="827584" y="1124744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rekomendowanego wariantu to ok. 31 mln złotych. Inwestycja ma zostać zrealizowana wspólnie przez zarząd województwa opolskiego, </a:t>
            </a: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pl-PL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minę Kędzierzyn-Koźle oraz opolski oddział Generalnej Dyrekcji Dróg Krajowych i Autostrad.</a:t>
            </a:r>
          </a:p>
          <a:p>
            <a:pPr>
              <a:lnSpc>
                <a:spcPct val="150000"/>
              </a:lnSpc>
            </a:pPr>
            <a:endParaRPr lang="pl-PL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8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zara_fa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3214"/>
            <a:ext cx="9144000" cy="363575"/>
          </a:xfrm>
          <a:prstGeom prst="rect">
            <a:avLst/>
          </a:prstGeom>
          <a:noFill/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8D7EA94-4E95-4EEE-849A-365546669BC8}"/>
              </a:ext>
            </a:extLst>
          </p:cNvPr>
          <p:cNvSpPr txBox="1"/>
          <p:nvPr/>
        </p:nvSpPr>
        <p:spPr>
          <a:xfrm>
            <a:off x="4731993" y="891954"/>
            <a:ext cx="18649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800" b="1" dirty="0">
                <a:solidFill>
                  <a:schemeClr val="bg1"/>
                </a:solidFill>
              </a:rPr>
              <a:t>Dokończenie rewitalizacji zabytkowego kompleksu zamkowego w Koźlu – 1,78 mln zł   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0B7F3DAE-41B2-46C5-BB05-D0B9FDD96CBC}"/>
              </a:ext>
            </a:extLst>
          </p:cNvPr>
          <p:cNvSpPr txBox="1"/>
          <p:nvPr/>
        </p:nvSpPr>
        <p:spPr>
          <a:xfrm>
            <a:off x="2996398" y="3490727"/>
            <a:ext cx="14401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800" b="1" dirty="0">
                <a:solidFill>
                  <a:schemeClr val="bg1"/>
                </a:solidFill>
              </a:rPr>
              <a:t>Zakup autobusów oraz infrastruktury do obsługi pasażerów – 7,10 mln zł 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C41F522B-9CC8-469C-A750-3F07CC599EA4}"/>
              </a:ext>
            </a:extLst>
          </p:cNvPr>
          <p:cNvSpPr txBox="1"/>
          <p:nvPr/>
        </p:nvSpPr>
        <p:spPr>
          <a:xfrm>
            <a:off x="4802139" y="3512437"/>
            <a:ext cx="18649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800" b="1" dirty="0">
                <a:solidFill>
                  <a:schemeClr val="bg1"/>
                </a:solidFill>
              </a:rPr>
              <a:t>Remont rynku w Koźlu </a:t>
            </a:r>
          </a:p>
          <a:p>
            <a:r>
              <a:rPr lang="pl-PL" sz="800" b="1" dirty="0">
                <a:solidFill>
                  <a:schemeClr val="bg1"/>
                </a:solidFill>
              </a:rPr>
              <a:t>z ulicami przyległymi – </a:t>
            </a:r>
          </a:p>
          <a:p>
            <a:r>
              <a:rPr lang="pl-PL" sz="800" b="1" dirty="0">
                <a:solidFill>
                  <a:schemeClr val="bg1"/>
                </a:solidFill>
              </a:rPr>
              <a:t>8,19 mln zł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6372200" y="909690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l-PL" sz="800" b="1" dirty="0">
                <a:solidFill>
                  <a:srgbClr val="FFFFFF"/>
                </a:solidFill>
              </a:rPr>
              <a:t>Nowoczesne boisko sportowe przy Publicznej Szkole Podstawowej nr 16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6685834" y="3388824"/>
            <a:ext cx="15907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l-PL" sz="800" b="1" dirty="0">
                <a:solidFill>
                  <a:srgbClr val="FFFFFF"/>
                </a:solidFill>
              </a:rPr>
              <a:t>Budowa i przebudowa ścieżek pieszo-rowerowych na kozielskich plantach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2483767" y="3423614"/>
            <a:ext cx="19147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l-PL" sz="800" b="1" dirty="0">
                <a:solidFill>
                  <a:srgbClr val="FFFFFF"/>
                </a:solidFill>
              </a:rPr>
              <a:t>Przebudowa ul. Przechodniej wraz z parkingiem na 88 miejsc postojowych</a:t>
            </a: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83162CC8-B7B3-DF98-63FF-A1A3EE067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44" y="2691907"/>
            <a:ext cx="7127912" cy="14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  <a:p>
            <a:pPr>
              <a:lnSpc>
                <a:spcPct val="200000"/>
              </a:lnSpc>
            </a:pPr>
            <a:endParaRPr lang="pl-PL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Picture 4" descr="szara_fala">
            <a:extLst>
              <a:ext uri="{FF2B5EF4-FFF2-40B4-BE49-F238E27FC236}">
                <a16:creationId xmlns:a16="http://schemas.microsoft.com/office/drawing/2014/main" id="{638DE21B-449F-7E77-0E83-5EA6D9BE9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0" y="5898621"/>
            <a:ext cx="9144000" cy="432048"/>
          </a:xfrm>
          <a:prstGeom prst="rect">
            <a:avLst/>
          </a:prstGeom>
          <a:noFill/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40E9DFAF-47BA-AB1B-91CA-C60B269113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35072"/>
            <a:ext cx="1944215" cy="778304"/>
          </a:xfrm>
          <a:prstGeom prst="rect">
            <a:avLst/>
          </a:prstGeom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id="{F2BD395D-BCA7-CC39-85FA-39C847B24B5B}"/>
              </a:ext>
            </a:extLst>
          </p:cNvPr>
          <p:cNvSpPr txBox="1"/>
          <p:nvPr/>
        </p:nvSpPr>
        <p:spPr>
          <a:xfrm>
            <a:off x="2843808" y="6381329"/>
            <a:ext cx="5976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900" b="1" dirty="0">
                <a:solidFill>
                  <a:srgbClr val="002157"/>
                </a:solidFill>
              </a:rPr>
              <a:t>www.kedzierzynkozle.</a:t>
            </a:r>
            <a:r>
              <a:rPr lang="pl-PL" sz="900" b="1" dirty="0">
                <a:solidFill>
                  <a:schemeClr val="accent2"/>
                </a:solidFill>
              </a:rPr>
              <a:t>pl                                 </a:t>
            </a:r>
            <a:fld id="{77441A34-60DB-4CE4-9156-C2355BF91068}" type="slidenum">
              <a:rPr lang="pl-PL" sz="900">
                <a:solidFill>
                  <a:schemeClr val="accent2"/>
                </a:solidFill>
              </a:rPr>
              <a:pPr algn="r"/>
              <a:t>5</a:t>
            </a:fld>
            <a:r>
              <a:rPr lang="pl-PL" sz="900" b="1" dirty="0">
                <a:solidFill>
                  <a:schemeClr val="accent2"/>
                </a:solidFill>
              </a:rPr>
              <a:t> </a:t>
            </a:r>
            <a:r>
              <a:rPr lang="pl-PL" sz="900" dirty="0">
                <a:solidFill>
                  <a:schemeClr val="accent2"/>
                </a:solidFill>
              </a:rPr>
              <a:t>/ 5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2A6D67C8-C2F1-889E-5C9C-26672276C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5" y="340683"/>
            <a:ext cx="687625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l-PL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płynności ruchu w mieście – rozwiązania problemu w zakresie połączenia dróg wojewódzkich, krajowych i gminnych w rejonie Ronda Milenijnego.</a:t>
            </a:r>
          </a:p>
          <a:p>
            <a:pPr algn="ctr"/>
            <a:endParaRPr lang="pl-PL" sz="9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81685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1">
  <a:themeElements>
    <a:clrScheme name="Prezentacja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ja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ja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Prezentacja1</Template>
  <TotalTime>4113</TotalTime>
  <Words>386</Words>
  <Application>Microsoft Office PowerPoint</Application>
  <PresentationFormat>Pokaz na ekranie (4:3)</PresentationFormat>
  <Paragraphs>28</Paragraphs>
  <Slides>5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Prezentacja1</vt:lpstr>
      <vt:lpstr>Prezentacja programu PowerPoint</vt:lpstr>
      <vt:lpstr>Prezentacja programu PowerPoint</vt:lpstr>
      <vt:lpstr>Poprawa płynności ruchu w mieście – rozwiązania problemu w zakresie połączenia dróg wojewódzkich, krajowych i gminnych w rejonie Ronda Milenijnego. </vt:lpstr>
      <vt:lpstr>Prezentacja programu PowerPoint</vt:lpstr>
      <vt:lpstr>Prezentacja programu PowerPoint</vt:lpstr>
    </vt:vector>
  </TitlesOfParts>
  <Company>UMKK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TG</dc:creator>
  <cp:lastModifiedBy>alempicka</cp:lastModifiedBy>
  <cp:revision>292</cp:revision>
  <cp:lastPrinted>2024-09-12T06:14:08Z</cp:lastPrinted>
  <dcterms:created xsi:type="dcterms:W3CDTF">2015-09-14T10:16:22Z</dcterms:created>
  <dcterms:modified xsi:type="dcterms:W3CDTF">2024-09-12T06:24:04Z</dcterms:modified>
</cp:coreProperties>
</file>