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68" r:id="rId5"/>
    <p:sldId id="258" r:id="rId6"/>
    <p:sldId id="271" r:id="rId7"/>
    <p:sldId id="278" r:id="rId8"/>
    <p:sldId id="261" r:id="rId9"/>
    <p:sldId id="274" r:id="rId10"/>
    <p:sldId id="282" r:id="rId11"/>
    <p:sldId id="281" r:id="rId12"/>
    <p:sldId id="276" r:id="rId13"/>
    <p:sldId id="267" r:id="rId14"/>
  </p:sldIdLst>
  <p:sldSz cx="12192000" cy="6858000"/>
  <p:notesSz cx="67691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4660"/>
  </p:normalViewPr>
  <p:slideViewPr>
    <p:cSldViewPr snapToGrid="0">
      <p:cViewPr>
        <p:scale>
          <a:sx n="75" d="100"/>
          <a:sy n="75" d="100"/>
        </p:scale>
        <p:origin x="165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2BC09E-C37A-49BA-94A2-CB22A9825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991" y="1074198"/>
            <a:ext cx="8691238" cy="3296235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Informacja o działaniach kontrolnych </a:t>
            </a:r>
            <a:b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ich wynikach przeprowadzonych przez Wojewódzki Inspektorat Ochrony Środowiska w Opolu na terenie Gminy Kędzierzyn – Koźle </a:t>
            </a:r>
            <a:b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2024 roku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878356B-56BB-3D81-232A-329F2C8D35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25" y="5240572"/>
            <a:ext cx="5760720" cy="13284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54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45A0AA1-8411-4388-A74F-E588B7D0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078" y="0"/>
            <a:ext cx="8596668" cy="5622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Awarie 2024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333C101F-D40B-6902-1B90-F4A0D2E09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602266"/>
              </p:ext>
            </p:extLst>
          </p:nvPr>
        </p:nvGraphicFramePr>
        <p:xfrm>
          <a:off x="434340" y="1288943"/>
          <a:ext cx="9281160" cy="50390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1580">
                  <a:extLst>
                    <a:ext uri="{9D8B030D-6E8A-4147-A177-3AD203B41FA5}">
                      <a16:colId xmlns:a16="http://schemas.microsoft.com/office/drawing/2014/main" val="1453603350"/>
                    </a:ext>
                  </a:extLst>
                </a:gridCol>
                <a:gridCol w="1113905">
                  <a:extLst>
                    <a:ext uri="{9D8B030D-6E8A-4147-A177-3AD203B41FA5}">
                      <a16:colId xmlns:a16="http://schemas.microsoft.com/office/drawing/2014/main" val="1809576806"/>
                    </a:ext>
                  </a:extLst>
                </a:gridCol>
                <a:gridCol w="1455546">
                  <a:extLst>
                    <a:ext uri="{9D8B030D-6E8A-4147-A177-3AD203B41FA5}">
                      <a16:colId xmlns:a16="http://schemas.microsoft.com/office/drawing/2014/main" val="2437143614"/>
                    </a:ext>
                  </a:extLst>
                </a:gridCol>
                <a:gridCol w="5500129">
                  <a:extLst>
                    <a:ext uri="{9D8B030D-6E8A-4147-A177-3AD203B41FA5}">
                      <a16:colId xmlns:a16="http://schemas.microsoft.com/office/drawing/2014/main" val="3206627722"/>
                    </a:ext>
                  </a:extLst>
                </a:gridCol>
              </a:tblGrid>
              <a:tr h="491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Data zdarzenia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Miejsce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Zakład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Awarie, Zdarzenia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extLst>
                  <a:ext uri="{0D108BD9-81ED-4DB2-BD59-A6C34878D82A}">
                    <a16:rowId xmlns:a16="http://schemas.microsoft.com/office/drawing/2014/main" val="354173327"/>
                  </a:ext>
                </a:extLst>
              </a:tr>
              <a:tr h="4547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19.01.2024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23.01.2024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03.04.2024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01.06.2024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17.08.2024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01.09.2024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07.10.2024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04.11.2024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11.12.2024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200" kern="100" dirty="0">
                        <a:effectLst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 err="1">
                          <a:effectLst/>
                        </a:rPr>
                        <a:t>Rozwadza</a:t>
                      </a:r>
                      <a:endParaRPr lang="pl-PL" sz="12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Krępna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K-K (Biały ług 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K-K (Cisowa)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K-K (Lenartowice)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2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2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Polska Spółka Gazownictwa Sp. z o.o., Oddział Zakład Gazowniczy w Opolu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Awarie gazociągu koksowniczego związane z uchodzeniem gazu: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pl-PL" sz="1200" kern="100" dirty="0">
                          <a:effectLst/>
                        </a:rPr>
                        <a:t>5 awarii w miejscowości Kędzierzyn-Koźle na odcinku gazociągu relacji Zespół Układ Zasuw (Al. Przyjaźni) - Zakłady Azotowe (K-K), w okolicach Białego Ługu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00" dirty="0">
                          <a:effectLst/>
                        </a:rPr>
                        <a:t>2 awarie w miejscowości Kędzierzyn-Koźle na odcinku gazociągu relacji Zakłady Koksownicze – Zespół Układ Zasuw (ul. Al. Przyjaźni) w tym: 1 awaria w Cisowej, 1 awaria w Lenartowicach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pl-PL" sz="1200" kern="100" dirty="0">
                          <a:effectLst/>
                        </a:rPr>
                        <a:t>2 awarie na odcinku gazociągu relacji Zakłady Koksownicze Zdzieszowice – Obrowiec, w tym: 1 awaria w </a:t>
                      </a:r>
                      <a:r>
                        <a:rPr lang="pl-PL" sz="1200" kern="100" dirty="0" err="1">
                          <a:effectLst/>
                        </a:rPr>
                        <a:t>Rozwadzy</a:t>
                      </a:r>
                      <a:r>
                        <a:rPr lang="pl-PL" sz="1200" kern="100" dirty="0">
                          <a:effectLst/>
                        </a:rPr>
                        <a:t>, 1 awaria w Krępnej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pl-PL" sz="1200" kern="100" dirty="0">
                          <a:effectLst/>
                        </a:rPr>
                        <a:t>W ich wyniku, zgodnie z informacją przekazaną przez Spółkę wyemitowano do powietrza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20 204,37 </a:t>
                      </a:r>
                      <a:r>
                        <a:rPr lang="pl-PL" sz="1200" kern="0" dirty="0">
                          <a:effectLst/>
                        </a:rPr>
                        <a:t>m3 gazu koksowniczego.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extLst>
                  <a:ext uri="{0D108BD9-81ED-4DB2-BD59-A6C34878D82A}">
                    <a16:rowId xmlns:a16="http://schemas.microsoft.com/office/drawing/2014/main" val="3308779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535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45A0AA1-8411-4388-A74F-E588B7D0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778" y="352425"/>
            <a:ext cx="8596668" cy="5622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Awarie 2024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0321647-FB44-6281-A77E-0BE423D0F0DE}"/>
              </a:ext>
            </a:extLst>
          </p:cNvPr>
          <p:cNvGraphicFramePr>
            <a:graphicFrameLocks noGrp="1"/>
          </p:cNvGraphicFramePr>
          <p:nvPr/>
        </p:nvGraphicFramePr>
        <p:xfrm>
          <a:off x="362310" y="1251659"/>
          <a:ext cx="9687463" cy="4433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638">
                  <a:extLst>
                    <a:ext uri="{9D8B030D-6E8A-4147-A177-3AD203B41FA5}">
                      <a16:colId xmlns:a16="http://schemas.microsoft.com/office/drawing/2014/main" val="1934546017"/>
                    </a:ext>
                  </a:extLst>
                </a:gridCol>
                <a:gridCol w="1085195">
                  <a:extLst>
                    <a:ext uri="{9D8B030D-6E8A-4147-A177-3AD203B41FA5}">
                      <a16:colId xmlns:a16="http://schemas.microsoft.com/office/drawing/2014/main" val="2399826048"/>
                    </a:ext>
                  </a:extLst>
                </a:gridCol>
                <a:gridCol w="1518249">
                  <a:extLst>
                    <a:ext uri="{9D8B030D-6E8A-4147-A177-3AD203B41FA5}">
                      <a16:colId xmlns:a16="http://schemas.microsoft.com/office/drawing/2014/main" val="3939387062"/>
                    </a:ext>
                  </a:extLst>
                </a:gridCol>
                <a:gridCol w="6133381">
                  <a:extLst>
                    <a:ext uri="{9D8B030D-6E8A-4147-A177-3AD203B41FA5}">
                      <a16:colId xmlns:a16="http://schemas.microsoft.com/office/drawing/2014/main" val="3638634275"/>
                    </a:ext>
                  </a:extLst>
                </a:gridCol>
              </a:tblGrid>
              <a:tr h="4883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Data zdarzenia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Miejsce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Zakład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Awarie, Zdarzenia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extLst>
                  <a:ext uri="{0D108BD9-81ED-4DB2-BD59-A6C34878D82A}">
                    <a16:rowId xmlns:a16="http://schemas.microsoft.com/office/drawing/2014/main" val="3880707745"/>
                  </a:ext>
                </a:extLst>
              </a:tr>
              <a:tr h="3944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24.08.2024</a:t>
                      </a: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</a:rPr>
                        <a:t>Kędzierzyn-Koźle</a:t>
                      </a:r>
                      <a:endParaRPr lang="pl-PL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Grupa Azoty Zakłady Azotowe Kędzierzyn S.A., ul. Mostowa 30 A, 47-220 Kędzierzyn-Koźle</a:t>
                      </a:r>
                    </a:p>
                  </a:txBody>
                  <a:tcPr marL="46514" marR="46514" marT="88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pl-PL" sz="1200" kern="100" dirty="0">
                          <a:effectLst/>
                        </a:rPr>
                        <a:t>Wyciek amoniaku na zaworze spustowym zbiornika manipulacyjnego o pojemności 66 m3, w węźle syntezy amoniaku. W wyniku zdarzenia do tacy zabezpieczającej zbiornik wyciekło około 1000 kg ciekłego amoniaku, nastąpiła emisja do powietrza. Następnego dnia, tj. 25.08.2024 r. instalacja produkcji amoniaku została ponownie uruchomiona.</a:t>
                      </a:r>
                    </a:p>
                  </a:txBody>
                  <a:tcPr marL="46514" marR="46514" marT="883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323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68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45A0AA1-8411-4388-A74F-E588B7D0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778" y="352425"/>
            <a:ext cx="8596668" cy="5622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Awarie 2024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77A02B4-18A5-EF24-62CB-6AADF9B66CB9}"/>
              </a:ext>
            </a:extLst>
          </p:cNvPr>
          <p:cNvSpPr txBox="1"/>
          <p:nvPr/>
        </p:nvSpPr>
        <p:spPr>
          <a:xfrm>
            <a:off x="1099777" y="1543948"/>
            <a:ext cx="8803347" cy="1903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Zaistniałe sytuacje nie spowodowały zauważalnego negatywnego wpływu na jakość powietrza, zarówno na stacji PMŚ w Kędzierzynie-Koźlu jak i w Zdzieszowicach.</a:t>
            </a:r>
          </a:p>
        </p:txBody>
      </p:sp>
    </p:spTree>
    <p:extLst>
      <p:ext uri="{BB962C8B-B14F-4D97-AF65-F5344CB8AC3E}">
        <p14:creationId xmlns:p14="http://schemas.microsoft.com/office/powerpoint/2010/main" val="2807119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6571C2-910B-4418-9639-F042EC95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910" y="1863324"/>
            <a:ext cx="7268180" cy="1718076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B5D52098-C015-90AD-2346-7F1F99CCD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78" y="5257824"/>
            <a:ext cx="5760720" cy="13284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870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F16C64D3-9AE8-471B-805C-6CBCDA3B15AE}"/>
              </a:ext>
            </a:extLst>
          </p:cNvPr>
          <p:cNvSpPr txBox="1"/>
          <p:nvPr/>
        </p:nvSpPr>
        <p:spPr>
          <a:xfrm>
            <a:off x="399494" y="355274"/>
            <a:ext cx="10152519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/>
              <a:t>Obszar działania Wojewódzkiego Inspektoratu Ochrony Środowiska w Opolu obejmuje województwo opolskie, w tym 12 powiatów i 71 gmin.</a:t>
            </a:r>
            <a:endParaRPr lang="pl-PL" sz="2000" dirty="0"/>
          </a:p>
          <a:p>
            <a:r>
              <a:rPr lang="pl-PL" sz="2000" b="1" dirty="0"/>
              <a:t>W roku 2024, w czasie trwania kontroli zrealizowano 51</a:t>
            </a:r>
            <a:r>
              <a:rPr lang="pl-PL" sz="2000" b="1" dirty="0">
                <a:solidFill>
                  <a:srgbClr val="FF0000"/>
                </a:solidFill>
              </a:rPr>
              <a:t> </a:t>
            </a:r>
            <a:r>
              <a:rPr lang="pl-PL" sz="2000" b="1" dirty="0"/>
              <a:t>celów ogólnopolskich określonych przez Głównego Inspektora Ochrony Środowiska oraz  3 cele wojewódzkie. </a:t>
            </a:r>
          </a:p>
          <a:p>
            <a:endParaRPr lang="pl-PL" sz="2000" b="1" dirty="0"/>
          </a:p>
          <a:p>
            <a:endParaRPr lang="pl-PL" sz="2000" dirty="0"/>
          </a:p>
          <a:p>
            <a:r>
              <a:rPr lang="pl-PL" sz="2000" dirty="0"/>
              <a:t>Do zadań Inspekcji  w szczególności należą: kontrole podmiotów korzystających ze środowiska w zakresie: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przestrzegania przepisów o ochronie środowiska,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przestrzegania decyzji ustalających warunki korzystania ze środowiska oraz przestrzegania zakresu, częstotliwości i sposobu prowadzenia pomiarów wielkości emisji i jej wpływu na stan środowiska,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eksploatacji instalacji i urządzeń chroniących środowisko przed zanieczyszczeniem,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przestrzegania przepisów stawy o odpadach,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ustawy Prawo wodne.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przepisów o międzynarodowym przemieszczaniu odpadów.</a:t>
            </a:r>
          </a:p>
        </p:txBody>
      </p:sp>
    </p:spTree>
    <p:extLst>
      <p:ext uri="{BB962C8B-B14F-4D97-AF65-F5344CB8AC3E}">
        <p14:creationId xmlns:p14="http://schemas.microsoft.com/office/powerpoint/2010/main" val="121315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03CA6A-2134-4A43-889A-BA00BF308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44" y="227860"/>
            <a:ext cx="8701555" cy="864093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w zakładach </a:t>
            </a:r>
            <a:b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potencjalne źródła emisji benzenu – w 2024 r.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24260" y="1412610"/>
            <a:ext cx="9318922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tabLst>
                <a:tab pos="542925" algn="l"/>
              </a:tabLs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2024 r. przeprowadzono kontrole w 7 z 8 zakładów z terenu Kędzierzyna-Koźla i okolic wytypowanych jako źródła emisji zorganizowanej jak i niezorganizowanej benzenu do powietrza tj.</a:t>
            </a:r>
          </a:p>
          <a:p>
            <a:pPr marL="1076325" indent="-177800" algn="just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>
                <a:tab pos="1343025" algn="l"/>
              </a:tabLs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5 podmiotów z terenu Kędzierzyna – Koźla,</a:t>
            </a:r>
          </a:p>
          <a:p>
            <a:pPr marL="1076325" indent="-177800" algn="just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>
                <a:tab pos="1343025" algn="l"/>
              </a:tabLs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1 z terenu Zdzieszowic,</a:t>
            </a:r>
          </a:p>
          <a:p>
            <a:pPr marL="1076325" indent="-177800" algn="just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>
                <a:tab pos="1343025" algn="l"/>
              </a:tabLs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1  z Łąk Kozielskich.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tabLst>
                <a:tab pos="542925" algn="l"/>
              </a:tabLst>
            </a:pPr>
            <a:endParaRPr lang="pl-PL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ww. zakładach 2024 r. przeprowadzono łącznie 22 kontroli terenowych oraz dokumentacyjnych. Czynności terenowe były podejmowane w trybie kontroli planowych i pozaplanowych.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chemeClr val="accent2">
                  <a:lumMod val="60000"/>
                  <a:lumOff val="40000"/>
                </a:schemeClr>
              </a:buClr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80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5391" y="273050"/>
            <a:ext cx="8933391" cy="943191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w zakładach </a:t>
            </a:r>
            <a:b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potencjalne źródła emisji benzenu – w 2024 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1452" y="1449636"/>
            <a:ext cx="9352491" cy="5135314"/>
          </a:xfrm>
        </p:spPr>
        <p:txBody>
          <a:bodyPr>
            <a:normAutofit fontScale="925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trakcie kontroli stwierdzano naruszenia przepisów i decyzji administracyjnych regulujących sposób korzystania ze środowiska. </a:t>
            </a:r>
          </a:p>
          <a:p>
            <a:pPr marL="0" lvl="0" indent="0" algn="just">
              <a:buNone/>
            </a:pPr>
            <a:endParaRPr lang="pl-PL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Stwierdzone naruszenia to, m.in.:</a:t>
            </a:r>
          </a:p>
          <a:p>
            <a:pPr marL="809625" indent="-361950" algn="just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naruszenie warunków pozwolenia zintegrowanego,</a:t>
            </a:r>
          </a:p>
          <a:p>
            <a:pPr marL="809625" indent="-361950" algn="just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naruszenie warunków pozwolenia na wytwarzanie odpadów,</a:t>
            </a:r>
          </a:p>
          <a:p>
            <a:pPr marL="809625" indent="-361950" algn="just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naruszenie warunków pozwolenia wodnoprawnego,</a:t>
            </a:r>
          </a:p>
          <a:p>
            <a:pPr marL="809625" indent="-361950" algn="just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naruszenie przepisów ochrony środowiska w zakresie poważnych awarii.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wyniku stwierdzonych naruszeń nakładano sankcje w postaci pouczeń i mandatu karnego, wydano zarządzenia pokontrolne oraz kierowano wystąpienia do właściwych organów administracyjnych.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877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2B8053-77EF-4526-9BCD-6D2D1EEBD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317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w pozostałych zakładach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E109F7-1BE4-46CA-99A0-12C878C0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23" y="1565785"/>
            <a:ext cx="8981571" cy="4914914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2024 r. przeprowadzono 110 kontroli podmiotów zlokalizowanych na terenie Gminy Kędzierzyn – Koźle, w tym 51 kontroli z wyjazdem w teren oraz 59 kontroli dokumentacyjnych polegających na analizie przekazanych do WIOŚ dokumentów.</a:t>
            </a:r>
          </a:p>
          <a:p>
            <a:pPr algn="just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20 kontroli terenowych stwierdzono: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naruszeń w zakresie gospodarki odpadami,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w zakresie ochrony powietrza,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w zakresie gospodarki wodno-ściekowej,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w zakresie przeciwdziałania poważnym awariom, oraz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innych. </a:t>
            </a:r>
          </a:p>
        </p:txBody>
      </p:sp>
    </p:spTree>
    <p:extLst>
      <p:ext uri="{BB962C8B-B14F-4D97-AF65-F5344CB8AC3E}">
        <p14:creationId xmlns:p14="http://schemas.microsoft.com/office/powerpoint/2010/main" val="417271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w pozostałych zakładach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chemeClr val="tx1"/>
                </a:solidFill>
              </a:rPr>
              <a:t>W 2024 r. w wyniku kontroli przeprowadzonych w pozostałych zakładach: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chemeClr val="tx1"/>
                </a:solidFill>
              </a:rPr>
              <a:t>wydano 5 decyzji administracyjnych nakładających kary pieniężne w ogólnej wysokości 222 671 zł.,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chemeClr val="tx1"/>
                </a:solidFill>
              </a:rPr>
              <a:t>skierowano 1 zawiadomienie do prokuratury o możliwości popełnienia przestępstwa.</a:t>
            </a:r>
          </a:p>
        </p:txBody>
      </p:sp>
    </p:spTree>
    <p:extLst>
      <p:ext uri="{BB962C8B-B14F-4D97-AF65-F5344CB8AC3E}">
        <p14:creationId xmlns:p14="http://schemas.microsoft.com/office/powerpoint/2010/main" val="220045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6FC527-5DD7-4FAB-93E3-721D847B0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903" y="322447"/>
            <a:ext cx="8596668" cy="988381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związane pomiarami terenowymi, </a:t>
            </a:r>
            <a:b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tym z tzw. „pikami” benzenowymi</a:t>
            </a:r>
            <a:endParaRPr lang="pl-PL" sz="2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78CC49-7893-4C28-933C-7DC597134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860" y="1488613"/>
            <a:ext cx="9336678" cy="5046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związku z badaniem zanieczyszczenia powietrza na  obszarze Kędzierzyna-Koźla oraz Parku Przemysłowego JPM </a:t>
            </a:r>
            <a:r>
              <a:rPr lang="pl-PL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Holging</a:t>
            </a: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S.A. w 2024 r. odbyło się 9 wyjazdów mobilnym spektrometrem </a:t>
            </a:r>
            <a:r>
              <a:rPr lang="pl-PL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RAPIDplus</a:t>
            </a: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orientacyjne pomiary jakości powietrza.</a:t>
            </a: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l-PL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Ponadto do WIOŚ wpłynęły 4 informacje o wystąpieniu tzw. </a:t>
            </a: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„piku” benzenu, tj. </a:t>
            </a:r>
            <a:r>
              <a:rPr lang="pl-PL" sz="2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średniogodzinowego</a:t>
            </a: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podwyższenia jego stężenia w powietrzu.</a:t>
            </a: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 żadnym przypadku wartość stężenia tego związku </a:t>
            </a: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 przekroczyła 50 </a:t>
            </a:r>
            <a:r>
              <a:rPr lang="pl-PL" sz="2000" dirty="0"/>
              <a:t>µg/m</a:t>
            </a:r>
            <a:r>
              <a:rPr lang="pl-PL" sz="2000" baseline="30000" dirty="0"/>
              <a:t>3.</a:t>
            </a:r>
            <a:endParaRPr lang="pl-PL" sz="20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związku z powyższym </a:t>
            </a: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razy wysyłano zapytania do zakładów o ewentualne awarie lub zdarzenia skutkujące emisją gazów do powietrza</a:t>
            </a: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oraz przeprowadzono </a:t>
            </a: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orientacyjne pomiary jakości powietrza. </a:t>
            </a: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żadnym wypadku nie wykryto benzenu w powietrzu w ilościach mogących stanowić jakiekolwiek zagrożenie.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Należy podkreślić, że pomiary wykonywane przez inspektorów WIOŚ w Opolu są pomiarami nieakredytowanymi. Obrazują jedynie stężenie substancji w danym punkcie pomiarowym i w określonym czasie. </a:t>
            </a:r>
            <a:endParaRPr lang="pl-P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8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F4AC41-CFC5-46EA-BAC0-DD6BB6D2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824" y="574547"/>
            <a:ext cx="8596668" cy="5622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0864AE-C1B3-47DE-9704-8D2473FEB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02" y="1416424"/>
            <a:ext cx="9275586" cy="22489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/>
              <a:t>W roku 2024 na terenie województwa opolskiego nie wystąpiły zdarzenia spełniające kryteria poważnych awarii objęte obowiązkiem zgłoszenia do GIOŚ w trybie rozporządzenia Ministra Środowiska z dnia 30 grudnia 2002 r. w sprawie poważnych awarii objętych obowiązkiem zgłoszenia do Głównego Inspektora Ochrony Środowiska (t.j. Dz. U. z 2021 poz. 1555).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3045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45A0AA1-8411-4388-A74F-E588B7D0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078" y="0"/>
            <a:ext cx="8596668" cy="5622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Awarie 2024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C7EDE5-39EE-4B8E-9C31-A3112F4C8E67}"/>
              </a:ext>
            </a:extLst>
          </p:cNvPr>
          <p:cNvSpPr/>
          <p:nvPr/>
        </p:nvSpPr>
        <p:spPr>
          <a:xfrm>
            <a:off x="356824" y="530050"/>
            <a:ext cx="8787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/>
              <a:t>W 2024 r. odnotowano następujące zgłoszenia o wystąpieniu awarii nie mających znamion poważnej awarii zdefiniowanej w art. 3 pkt. 23 ustawy Prawo ochrony środowiska: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333C101F-D40B-6902-1B90-F4A0D2E09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23411"/>
              </p:ext>
            </p:extLst>
          </p:nvPr>
        </p:nvGraphicFramePr>
        <p:xfrm>
          <a:off x="434340" y="1288943"/>
          <a:ext cx="9281160" cy="43727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1580">
                  <a:extLst>
                    <a:ext uri="{9D8B030D-6E8A-4147-A177-3AD203B41FA5}">
                      <a16:colId xmlns:a16="http://schemas.microsoft.com/office/drawing/2014/main" val="1453603350"/>
                    </a:ext>
                  </a:extLst>
                </a:gridCol>
                <a:gridCol w="993763">
                  <a:extLst>
                    <a:ext uri="{9D8B030D-6E8A-4147-A177-3AD203B41FA5}">
                      <a16:colId xmlns:a16="http://schemas.microsoft.com/office/drawing/2014/main" val="1809576806"/>
                    </a:ext>
                  </a:extLst>
                </a:gridCol>
                <a:gridCol w="1575688">
                  <a:extLst>
                    <a:ext uri="{9D8B030D-6E8A-4147-A177-3AD203B41FA5}">
                      <a16:colId xmlns:a16="http://schemas.microsoft.com/office/drawing/2014/main" val="2437143614"/>
                    </a:ext>
                  </a:extLst>
                </a:gridCol>
                <a:gridCol w="5500129">
                  <a:extLst>
                    <a:ext uri="{9D8B030D-6E8A-4147-A177-3AD203B41FA5}">
                      <a16:colId xmlns:a16="http://schemas.microsoft.com/office/drawing/2014/main" val="3206627722"/>
                    </a:ext>
                  </a:extLst>
                </a:gridCol>
              </a:tblGrid>
              <a:tr h="426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Data zdarzenia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Miejsce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Zakład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Awarie, Zdarzenia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extLst>
                  <a:ext uri="{0D108BD9-81ED-4DB2-BD59-A6C34878D82A}">
                    <a16:rowId xmlns:a16="http://schemas.microsoft.com/office/drawing/2014/main" val="354173327"/>
                  </a:ext>
                </a:extLst>
              </a:tr>
              <a:tr h="3945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30.08.2024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07.09.2024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12.11.2024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200" kern="100" dirty="0">
                        <a:effectLst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Zdzieszowice</a:t>
                      </a:r>
                      <a:endParaRPr lang="pl-PL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ArcelorMittal</a:t>
                      </a:r>
                      <a:r>
                        <a:rPr lang="pl-PL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Poland S.A. Oddział w Zdzieszowicach</a:t>
                      </a: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2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Awarie dotyczyły: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pl-PL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przerwy w zasilaniu sterowania ssawy gazowej odpowiedzialnej za odbiór surowego gazu koksowniczego z baterii koksowniczych nr 7, 8, 11, 12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pl-PL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przerwy w pracy sprężarek gazu koksowniczego co spowodowało ograniczenie odbioru gazu koksowniczego z baterii koksowniczych nr 7, 8, 11, 12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pl-PL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wzrostu ciśnienia w sieci i automatyczne otwarcie pochodni gazu surowego na bateriach koksowniczych nr 11 i 12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pl-PL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ich wyniku, zgodnie z informacją przekazaną przez Spółkę wyemitowano do powietrza ok. 24 tys. Nm3 produktów spalania surowego gazu koksowniczego.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extLst>
                  <a:ext uri="{0D108BD9-81ED-4DB2-BD59-A6C34878D82A}">
                    <a16:rowId xmlns:a16="http://schemas.microsoft.com/office/drawing/2014/main" val="3308779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58684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1058</Words>
  <Application>Microsoft Office PowerPoint</Application>
  <PresentationFormat>Panoramiczny</PresentationFormat>
  <Paragraphs>104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Trebuchet MS</vt:lpstr>
      <vt:lpstr>Wingdings</vt:lpstr>
      <vt:lpstr>Wingdings 3</vt:lpstr>
      <vt:lpstr>Faseta</vt:lpstr>
      <vt:lpstr>Informacja o działaniach kontrolnych  i ich wynikach przeprowadzonych przez Wojewódzki Inspektorat Ochrony Środowiska w Opolu na terenie Gminy Kędzierzyn – Koźle  w 2024 roku</vt:lpstr>
      <vt:lpstr>Prezentacja programu PowerPoint</vt:lpstr>
      <vt:lpstr>Kontrole w zakładach  – potencjalne źródła emisji benzenu – w 2024 r.</vt:lpstr>
      <vt:lpstr>Kontrole w zakładach  – potencjalne źródła emisji benzenu – w 2024 r.</vt:lpstr>
      <vt:lpstr>Kontrole w pozostałych zakładach</vt:lpstr>
      <vt:lpstr>Kontrole w pozostałych zakładach</vt:lpstr>
      <vt:lpstr>Działania związane pomiarami terenowymi,  w tym z tzw. „pikami” benzenowymi</vt:lpstr>
      <vt:lpstr>Awarie</vt:lpstr>
      <vt:lpstr>Awarie 2024</vt:lpstr>
      <vt:lpstr>Awarie 2024</vt:lpstr>
      <vt:lpstr>Awarie 2024</vt:lpstr>
      <vt:lpstr>Awarie 2024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OWIOŚ</dc:creator>
  <cp:lastModifiedBy>Waldemar Weiner</cp:lastModifiedBy>
  <cp:revision>123</cp:revision>
  <cp:lastPrinted>2021-11-22T11:10:00Z</cp:lastPrinted>
  <dcterms:created xsi:type="dcterms:W3CDTF">2021-11-15T08:02:27Z</dcterms:created>
  <dcterms:modified xsi:type="dcterms:W3CDTF">2025-05-28T09:41:25Z</dcterms:modified>
</cp:coreProperties>
</file>