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3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4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5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6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7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8.xml" ContentType="application/vnd.openxmlformats-officedocument.drawingml.chartshape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9.xml" ContentType="application/vnd.openxmlformats-officedocument.drawingml.chartshapes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10.xml" ContentType="application/vnd.openxmlformats-officedocument.drawingml.chartshapes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11.xml" ContentType="application/vnd.openxmlformats-officedocument.drawingml.chartshapes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rawings/drawing12.xml" ContentType="application/vnd.openxmlformats-officedocument.drawingml.chartshapes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rawings/drawing1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34"/>
  </p:notesMasterIdLst>
  <p:sldIdLst>
    <p:sldId id="257" r:id="rId2"/>
    <p:sldId id="1000" r:id="rId3"/>
    <p:sldId id="973" r:id="rId4"/>
    <p:sldId id="1016" r:id="rId5"/>
    <p:sldId id="1017" r:id="rId6"/>
    <p:sldId id="278" r:id="rId7"/>
    <p:sldId id="966" r:id="rId8"/>
    <p:sldId id="991" r:id="rId9"/>
    <p:sldId id="816" r:id="rId10"/>
    <p:sldId id="976" r:id="rId11"/>
    <p:sldId id="977" r:id="rId12"/>
    <p:sldId id="978" r:id="rId13"/>
    <p:sldId id="979" r:id="rId14"/>
    <p:sldId id="983" r:id="rId15"/>
    <p:sldId id="1007" r:id="rId16"/>
    <p:sldId id="1003" r:id="rId17"/>
    <p:sldId id="981" r:id="rId18"/>
    <p:sldId id="985" r:id="rId19"/>
    <p:sldId id="986" r:id="rId20"/>
    <p:sldId id="1009" r:id="rId21"/>
    <p:sldId id="1010" r:id="rId22"/>
    <p:sldId id="989" r:id="rId23"/>
    <p:sldId id="1011" r:id="rId24"/>
    <p:sldId id="814" r:id="rId25"/>
    <p:sldId id="992" r:id="rId26"/>
    <p:sldId id="997" r:id="rId27"/>
    <p:sldId id="1018" r:id="rId28"/>
    <p:sldId id="969" r:id="rId29"/>
    <p:sldId id="1020" r:id="rId30"/>
    <p:sldId id="1019" r:id="rId31"/>
    <p:sldId id="1021" r:id="rId32"/>
    <p:sldId id="276" r:id="rId3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minika Galińska-Lizoń" initials="DG" lastIdx="2" clrIdx="0">
    <p:extLst>
      <p:ext uri="{19B8F6BF-5375-455C-9EA6-DF929625EA0E}">
        <p15:presenceInfo xmlns:p15="http://schemas.microsoft.com/office/powerpoint/2012/main" userId="S-1-5-21-2732777630-860930788-1621479221-75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AFD8B"/>
    <a:srgbClr val="0066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Styl jasny 2 — Ak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8D230F3-CF80-4859-8CE7-A43EE81993B5}" styleName="Styl jasny 1 — Ak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Styl jasny 3 — Ak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p.dlugosz\Desktop\OR2024\EMISJE%20do%20OR2024\Zestawienia_sumy_2024\wojewodztwa\8_opolskie\Udzia&#322;y_OR2024_op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1-opole\rwms$\Powietrze\Ocena%202024\Dla%20Piotra%20do%20wykres&#243;w_2024\wykresy%20-%20zanieczyszczenia%20powietrza%202015-2024%20-%20uzupe&#322;nione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5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6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1-opole\rwms$\Powietrze\Ocena%202024\Dla%20Piotra%20do%20wykres&#243;w_2024\wykresy%20-%20zanieczyszczenia%20powietrza%202015-2024%20-%20uzupe&#322;nione.xlsx" TargetMode="Externa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9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10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1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chartUserShapes" Target="../drawings/drawing12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1-opole\rwms$\Powietrze\Ocena%202024\Dla%20Piotra%20do%20wykres&#243;w_2024\wykresy%20-%20zanieczyszczenia%20powietrza%202015-2024%20-%20uzupe&#322;nione.xlsx" TargetMode="Externa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chartUserShapes" Target="../drawings/drawing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p.dlugosz\Desktop\OR2024\EMISJE%20do%20OR2024\Zestawienia_sumy_2024\wojewodztwa\8_opolskie\Udzia&#322;y_OR2024_op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2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../embeddings/oleObject3.bin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3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pl-PL" b="1"/>
              <a:t>SO</a:t>
            </a:r>
            <a:r>
              <a:rPr lang="pl-PL" b="1" baseline="-25000"/>
              <a:t>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Op!$A$32</c:f>
              <c:strCache>
                <c:ptCount val="1"/>
                <c:pt idx="0">
                  <c:v>SOₓ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</c:spPr>
          <c:dPt>
            <c:idx val="0"/>
            <c:bubble3D val="0"/>
            <c:spPr>
              <a:solidFill>
                <a:srgbClr val="BFBFBF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D40-46EB-A6FA-167C858CDB5E}"/>
              </c:ext>
            </c:extLst>
          </c:dPt>
          <c:dPt>
            <c:idx val="1"/>
            <c:bubble3D val="0"/>
            <c:spPr>
              <a:solidFill>
                <a:srgbClr val="B9DFE8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D40-46EB-A6FA-167C858CDB5E}"/>
              </c:ext>
            </c:extLst>
          </c:dPt>
          <c:dPt>
            <c:idx val="2"/>
            <c:bubble3D val="0"/>
            <c:spPr>
              <a:solidFill>
                <a:srgbClr val="FFD75B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D40-46EB-A6FA-167C858CDB5E}"/>
              </c:ext>
            </c:extLst>
          </c:dPt>
          <c:dPt>
            <c:idx val="3"/>
            <c:bubble3D val="0"/>
            <c:spPr>
              <a:solidFill>
                <a:srgbClr val="C2B5D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D40-46EB-A6FA-167C858CDB5E}"/>
              </c:ext>
            </c:extLst>
          </c:dPt>
          <c:dPt>
            <c:idx val="4"/>
            <c:bubble3D val="0"/>
            <c:spPr>
              <a:solidFill>
                <a:srgbClr val="C3D79C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D40-46EB-A6FA-167C858CDB5E}"/>
              </c:ext>
            </c:extLst>
          </c:dPt>
          <c:dLbls>
            <c:dLbl>
              <c:idx val="0"/>
              <c:layout>
                <c:manualLayout>
                  <c:x val="-0.20524193634547377"/>
                  <c:y val="0.1055519823929742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D40-46EB-A6FA-167C858CDB5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6107650722763136E-3"/>
                  <c:y val="3.787860981420741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D40-46EB-A6FA-167C858CDB5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20812401841900019"/>
                  <c:y val="-0.1214363401318391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D40-46EB-A6FA-167C858CDB5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1170138153672395E-3"/>
                  <c:y val="-5.328744743710511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D40-46EB-A6FA-167C858CDB5E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042464128890266"/>
                  <c:y val="-9.183858801910277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&lt;0,1%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1D40-46EB-A6FA-167C858CDB5E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Op!$B$22:$F$22</c:f>
              <c:strCache>
                <c:ptCount val="5"/>
                <c:pt idx="0">
                  <c:v>Komunalno-bytowa</c:v>
                </c:pt>
                <c:pt idx="1">
                  <c:v>Transport drogowy</c:v>
                </c:pt>
                <c:pt idx="2">
                  <c:v>Punktowa</c:v>
                </c:pt>
                <c:pt idx="3">
                  <c:v>Hałdy i wyrobiska</c:v>
                </c:pt>
                <c:pt idx="4">
                  <c:v>Inne źródła</c:v>
                </c:pt>
              </c:strCache>
            </c:strRef>
          </c:cat>
          <c:val>
            <c:numRef>
              <c:f>Op!$B$32:$F$32</c:f>
              <c:numCache>
                <c:formatCode>0.0</c:formatCode>
                <c:ptCount val="5"/>
                <c:pt idx="0">
                  <c:v>30.877243274963362</c:v>
                </c:pt>
                <c:pt idx="1">
                  <c:v>0.20319869442332253</c:v>
                </c:pt>
                <c:pt idx="2">
                  <c:v>68.906015813655017</c:v>
                </c:pt>
                <c:pt idx="4">
                  <c:v>1.3542216958296464E-2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1D40-46EB-A6FA-167C858CDB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pl-PL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40095842484959"/>
          <c:y val="0.17385421195255871"/>
          <c:w val="0.87098749220233218"/>
          <c:h val="0.61336818697627504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'O3'!$E$2</c:f>
              <c:strCache>
                <c:ptCount val="1"/>
                <c:pt idx="0">
                  <c:v>Ld &gt;120 (z S8max_doba) 3 lata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cat>
            <c:numRef>
              <c:f>'O3'!$B$4:$B$30</c:f>
              <c:numCache>
                <c:formatCode>General</c:formatCode>
                <c:ptCount val="2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2023</c:v>
                </c:pt>
                <c:pt idx="6">
                  <c:v>2024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</c:numCache>
            </c:numRef>
          </c:cat>
          <c:val>
            <c:numRef>
              <c:f>'O3'!$E$4:$E$30</c:f>
              <c:numCache>
                <c:formatCode>#0.0</c:formatCode>
                <c:ptCount val="27"/>
                <c:pt idx="0">
                  <c:v>7</c:v>
                </c:pt>
                <c:pt idx="1">
                  <c:v>4</c:v>
                </c:pt>
                <c:pt idx="2">
                  <c:v>4</c:v>
                </c:pt>
                <c:pt idx="3" formatCode="#,##0">
                  <c:v>3</c:v>
                </c:pt>
                <c:pt idx="4">
                  <c:v>6</c:v>
                </c:pt>
                <c:pt idx="5">
                  <c:v>19</c:v>
                </c:pt>
                <c:pt idx="6">
                  <c:v>20</c:v>
                </c:pt>
                <c:pt idx="7" formatCode="General">
                  <c:v>0</c:v>
                </c:pt>
                <c:pt idx="8">
                  <c:v>23</c:v>
                </c:pt>
                <c:pt idx="9">
                  <c:v>19</c:v>
                </c:pt>
                <c:pt idx="10">
                  <c:v>17</c:v>
                </c:pt>
                <c:pt idx="11" formatCode="#,##0">
                  <c:v>19</c:v>
                </c:pt>
                <c:pt idx="12">
                  <c:v>17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17</c:v>
                </c:pt>
                <c:pt idx="17" formatCode="General">
                  <c:v>0</c:v>
                </c:pt>
                <c:pt idx="18">
                  <c:v>15</c:v>
                </c:pt>
                <c:pt idx="19">
                  <c:v>12</c:v>
                </c:pt>
                <c:pt idx="20">
                  <c:v>17</c:v>
                </c:pt>
                <c:pt idx="21" formatCode="#,##0">
                  <c:v>18</c:v>
                </c:pt>
                <c:pt idx="22">
                  <c:v>18</c:v>
                </c:pt>
                <c:pt idx="23" formatCode="General">
                  <c:v>14</c:v>
                </c:pt>
                <c:pt idx="24" formatCode="General">
                  <c:v>16</c:v>
                </c:pt>
                <c:pt idx="25" formatCode="General">
                  <c:v>18</c:v>
                </c:pt>
                <c:pt idx="26" formatCode="General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B41-44CD-8EF8-7BB0C01E2A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2522000"/>
        <c:axId val="382523568"/>
      </c:barChart>
      <c:lineChart>
        <c:grouping val="standard"/>
        <c:varyColors val="0"/>
        <c:ser>
          <c:idx val="3"/>
          <c:order val="1"/>
          <c:tx>
            <c:strRef>
              <c:f>'O3'!$F$2</c:f>
              <c:strCache>
                <c:ptCount val="1"/>
                <c:pt idx="0">
                  <c:v>Dop. liczba dni z przekroczeniem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'O3'!$B$4:$B$30</c:f>
              <c:numCache>
                <c:formatCode>General</c:formatCode>
                <c:ptCount val="2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2023</c:v>
                </c:pt>
                <c:pt idx="6">
                  <c:v>2024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</c:numCache>
            </c:numRef>
          </c:cat>
          <c:val>
            <c:numRef>
              <c:f>'O3'!$F$4:$F$30</c:f>
              <c:numCache>
                <c:formatCode>General</c:formatCode>
                <c:ptCount val="27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  <c:pt idx="4">
                  <c:v>25</c:v>
                </c:pt>
                <c:pt idx="5">
                  <c:v>25</c:v>
                </c:pt>
                <c:pt idx="6">
                  <c:v>25</c:v>
                </c:pt>
                <c:pt idx="7">
                  <c:v>25</c:v>
                </c:pt>
                <c:pt idx="8">
                  <c:v>25</c:v>
                </c:pt>
                <c:pt idx="9">
                  <c:v>25</c:v>
                </c:pt>
                <c:pt idx="10">
                  <c:v>25</c:v>
                </c:pt>
                <c:pt idx="11">
                  <c:v>25</c:v>
                </c:pt>
                <c:pt idx="12">
                  <c:v>25</c:v>
                </c:pt>
                <c:pt idx="13">
                  <c:v>25</c:v>
                </c:pt>
                <c:pt idx="14">
                  <c:v>25</c:v>
                </c:pt>
                <c:pt idx="15">
                  <c:v>25</c:v>
                </c:pt>
                <c:pt idx="16">
                  <c:v>25</c:v>
                </c:pt>
                <c:pt idx="17">
                  <c:v>25</c:v>
                </c:pt>
                <c:pt idx="18">
                  <c:v>25</c:v>
                </c:pt>
                <c:pt idx="19">
                  <c:v>25</c:v>
                </c:pt>
                <c:pt idx="20">
                  <c:v>25</c:v>
                </c:pt>
                <c:pt idx="21">
                  <c:v>25</c:v>
                </c:pt>
                <c:pt idx="22">
                  <c:v>25</c:v>
                </c:pt>
                <c:pt idx="23">
                  <c:v>25</c:v>
                </c:pt>
                <c:pt idx="24">
                  <c:v>25</c:v>
                </c:pt>
                <c:pt idx="25">
                  <c:v>25</c:v>
                </c:pt>
                <c:pt idx="26">
                  <c:v>25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B41-44CD-8EF8-7BB0C01E2A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2522000"/>
        <c:axId val="382523568"/>
      </c:lineChart>
      <c:catAx>
        <c:axId val="382522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382523568"/>
        <c:crosses val="autoZero"/>
        <c:auto val="1"/>
        <c:lblAlgn val="ctr"/>
        <c:lblOffset val="100"/>
        <c:noMultiLvlLbl val="0"/>
      </c:catAx>
      <c:valAx>
        <c:axId val="382523568"/>
        <c:scaling>
          <c:orientation val="minMax"/>
          <c:max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l-PL" sz="900"/>
                  <a:t>Liczba dni z przekroczeniem poz. 120 [µg/m</a:t>
                </a:r>
                <a:r>
                  <a:rPr lang="pl-PL" sz="900" baseline="30000"/>
                  <a:t>3</a:t>
                </a:r>
                <a:r>
                  <a:rPr lang="pl-PL" sz="900"/>
                  <a:t>] z 3 lat</a:t>
                </a:r>
              </a:p>
            </c:rich>
          </c:tx>
          <c:layout>
            <c:manualLayout>
              <c:xMode val="edge"/>
              <c:yMode val="edge"/>
              <c:x val="1.4445476564602523E-2"/>
              <c:y val="7.016138329330812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l-PL"/>
            </a:p>
          </c:txPr>
        </c:title>
        <c:numFmt formatCode="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382522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2827735287223618"/>
          <c:y val="3.0444615475697104E-2"/>
          <c:w val="0.33034855758796411"/>
          <c:h val="9.6172997779052541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321424474896933E-2"/>
          <c:y val="7.2854860338098307E-2"/>
          <c:w val="0.91559115843167416"/>
          <c:h val="0.664005243556242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'PM10'!$I$29</c:f>
              <c:strCache>
                <c:ptCount val="1"/>
                <c:pt idx="0">
                  <c:v>36 maks. (24-godz.)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cat>
            <c:numRef>
              <c:f>'PM10'!$D$30:$D$127</c:f>
              <c:numCache>
                <c:formatCode>General</c:formatCode>
                <c:ptCount val="9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2023</c:v>
                </c:pt>
                <c:pt idx="18">
                  <c:v>2024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6">
                  <c:v>2015</c:v>
                </c:pt>
                <c:pt idx="37">
                  <c:v>2016</c:v>
                </c:pt>
                <c:pt idx="38">
                  <c:v>2017</c:v>
                </c:pt>
                <c:pt idx="39">
                  <c:v>2018</c:v>
                </c:pt>
                <c:pt idx="40">
                  <c:v>2019</c:v>
                </c:pt>
                <c:pt idx="41">
                  <c:v>2020</c:v>
                </c:pt>
                <c:pt idx="42">
                  <c:v>2021</c:v>
                </c:pt>
                <c:pt idx="43">
                  <c:v>2022</c:v>
                </c:pt>
                <c:pt idx="44">
                  <c:v>2023</c:v>
                </c:pt>
                <c:pt idx="45">
                  <c:v>2024</c:v>
                </c:pt>
                <c:pt idx="47">
                  <c:v>2015</c:v>
                </c:pt>
                <c:pt idx="48">
                  <c:v>2016</c:v>
                </c:pt>
                <c:pt idx="49">
                  <c:v>2017</c:v>
                </c:pt>
                <c:pt idx="50">
                  <c:v>2018</c:v>
                </c:pt>
                <c:pt idx="51">
                  <c:v>2019</c:v>
                </c:pt>
                <c:pt idx="52">
                  <c:v>2020</c:v>
                </c:pt>
                <c:pt idx="53">
                  <c:v>2021</c:v>
                </c:pt>
                <c:pt idx="54">
                  <c:v>2022</c:v>
                </c:pt>
                <c:pt idx="55">
                  <c:v>2024</c:v>
                </c:pt>
                <c:pt idx="57">
                  <c:v>2022</c:v>
                </c:pt>
                <c:pt idx="58">
                  <c:v>2023</c:v>
                </c:pt>
                <c:pt idx="60">
                  <c:v>2015</c:v>
                </c:pt>
                <c:pt idx="61">
                  <c:v>2016</c:v>
                </c:pt>
                <c:pt idx="62">
                  <c:v>2017</c:v>
                </c:pt>
                <c:pt idx="63">
                  <c:v>2018</c:v>
                </c:pt>
                <c:pt idx="64">
                  <c:v>2019</c:v>
                </c:pt>
                <c:pt idx="65">
                  <c:v>2020</c:v>
                </c:pt>
                <c:pt idx="66">
                  <c:v>2021</c:v>
                </c:pt>
                <c:pt idx="67">
                  <c:v>2022</c:v>
                </c:pt>
                <c:pt idx="68">
                  <c:v>2023</c:v>
                </c:pt>
                <c:pt idx="69">
                  <c:v>2024</c:v>
                </c:pt>
                <c:pt idx="71">
                  <c:v>2016</c:v>
                </c:pt>
                <c:pt idx="72">
                  <c:v>2017</c:v>
                </c:pt>
                <c:pt idx="73">
                  <c:v>2018</c:v>
                </c:pt>
                <c:pt idx="74">
                  <c:v>2019</c:v>
                </c:pt>
                <c:pt idx="75">
                  <c:v>2020</c:v>
                </c:pt>
                <c:pt idx="76">
                  <c:v>2021</c:v>
                </c:pt>
                <c:pt idx="77">
                  <c:v>2022</c:v>
                </c:pt>
                <c:pt idx="78">
                  <c:v>2023</c:v>
                </c:pt>
                <c:pt idx="79">
                  <c:v>2024</c:v>
                </c:pt>
                <c:pt idx="81">
                  <c:v>2020</c:v>
                </c:pt>
                <c:pt idx="82">
                  <c:v>2021</c:v>
                </c:pt>
                <c:pt idx="83">
                  <c:v>2024</c:v>
                </c:pt>
                <c:pt idx="85">
                  <c:v>2015</c:v>
                </c:pt>
                <c:pt idx="86">
                  <c:v>2016</c:v>
                </c:pt>
                <c:pt idx="87">
                  <c:v>2017</c:v>
                </c:pt>
                <c:pt idx="88">
                  <c:v>2018</c:v>
                </c:pt>
                <c:pt idx="89">
                  <c:v>2019</c:v>
                </c:pt>
                <c:pt idx="90">
                  <c:v>2020</c:v>
                </c:pt>
                <c:pt idx="91">
                  <c:v>2021</c:v>
                </c:pt>
                <c:pt idx="92">
                  <c:v>2022</c:v>
                </c:pt>
                <c:pt idx="93">
                  <c:v>2023</c:v>
                </c:pt>
                <c:pt idx="94">
                  <c:v>2024</c:v>
                </c:pt>
              </c:numCache>
            </c:numRef>
          </c:cat>
          <c:val>
            <c:numRef>
              <c:f>'PM10'!$I$30:$I$127</c:f>
              <c:numCache>
                <c:formatCode>#,##0</c:formatCode>
                <c:ptCount val="95"/>
                <c:pt idx="0">
                  <c:v>57</c:v>
                </c:pt>
                <c:pt idx="1">
                  <c:v>54</c:v>
                </c:pt>
                <c:pt idx="2">
                  <c:v>63</c:v>
                </c:pt>
                <c:pt idx="3">
                  <c:v>58</c:v>
                </c:pt>
                <c:pt idx="4">
                  <c:v>54</c:v>
                </c:pt>
                <c:pt idx="5">
                  <c:v>41</c:v>
                </c:pt>
                <c:pt idx="6">
                  <c:v>42</c:v>
                </c:pt>
                <c:pt idx="7">
                  <c:v>35</c:v>
                </c:pt>
                <c:pt idx="8">
                  <c:v>30</c:v>
                </c:pt>
                <c:pt idx="9">
                  <c:v>42</c:v>
                </c:pt>
                <c:pt idx="11">
                  <c:v>56</c:v>
                </c:pt>
                <c:pt idx="12">
                  <c:v>56</c:v>
                </c:pt>
                <c:pt idx="13">
                  <c:v>61</c:v>
                </c:pt>
                <c:pt idx="14">
                  <c:v>53</c:v>
                </c:pt>
                <c:pt idx="15">
                  <c:v>48</c:v>
                </c:pt>
                <c:pt idx="16">
                  <c:v>43</c:v>
                </c:pt>
                <c:pt idx="17">
                  <c:v>32</c:v>
                </c:pt>
                <c:pt idx="18">
                  <c:v>39</c:v>
                </c:pt>
                <c:pt idx="20">
                  <c:v>47</c:v>
                </c:pt>
                <c:pt idx="21">
                  <c:v>40</c:v>
                </c:pt>
                <c:pt idx="22">
                  <c:v>33</c:v>
                </c:pt>
                <c:pt idx="23">
                  <c:v>37</c:v>
                </c:pt>
                <c:pt idx="25">
                  <c:v>60</c:v>
                </c:pt>
                <c:pt idx="26">
                  <c:v>56</c:v>
                </c:pt>
                <c:pt idx="27">
                  <c:v>73</c:v>
                </c:pt>
                <c:pt idx="28">
                  <c:v>62</c:v>
                </c:pt>
                <c:pt idx="29">
                  <c:v>57</c:v>
                </c:pt>
                <c:pt idx="30">
                  <c:v>47</c:v>
                </c:pt>
                <c:pt idx="31">
                  <c:v>43</c:v>
                </c:pt>
                <c:pt idx="32">
                  <c:v>42</c:v>
                </c:pt>
                <c:pt idx="33">
                  <c:v>34</c:v>
                </c:pt>
                <c:pt idx="34">
                  <c:v>48</c:v>
                </c:pt>
                <c:pt idx="36">
                  <c:v>55</c:v>
                </c:pt>
                <c:pt idx="37">
                  <c:v>50</c:v>
                </c:pt>
                <c:pt idx="38">
                  <c:v>61</c:v>
                </c:pt>
                <c:pt idx="39">
                  <c:v>54</c:v>
                </c:pt>
                <c:pt idx="40">
                  <c:v>54</c:v>
                </c:pt>
                <c:pt idx="41">
                  <c:v>40</c:v>
                </c:pt>
                <c:pt idx="42">
                  <c:v>48</c:v>
                </c:pt>
                <c:pt idx="43">
                  <c:v>38</c:v>
                </c:pt>
                <c:pt idx="44">
                  <c:v>32</c:v>
                </c:pt>
                <c:pt idx="45">
                  <c:v>37</c:v>
                </c:pt>
                <c:pt idx="47">
                  <c:v>59</c:v>
                </c:pt>
                <c:pt idx="48">
                  <c:v>58</c:v>
                </c:pt>
                <c:pt idx="49">
                  <c:v>53</c:v>
                </c:pt>
                <c:pt idx="50">
                  <c:v>54</c:v>
                </c:pt>
                <c:pt idx="51">
                  <c:v>43</c:v>
                </c:pt>
                <c:pt idx="52">
                  <c:v>40</c:v>
                </c:pt>
                <c:pt idx="53">
                  <c:v>45</c:v>
                </c:pt>
                <c:pt idx="54">
                  <c:v>40</c:v>
                </c:pt>
                <c:pt idx="55">
                  <c:v>36</c:v>
                </c:pt>
                <c:pt idx="57">
                  <c:v>48</c:v>
                </c:pt>
                <c:pt idx="58">
                  <c:v>36</c:v>
                </c:pt>
                <c:pt idx="60">
                  <c:v>76</c:v>
                </c:pt>
                <c:pt idx="61">
                  <c:v>74</c:v>
                </c:pt>
                <c:pt idx="62">
                  <c:v>54</c:v>
                </c:pt>
                <c:pt idx="63">
                  <c:v>65</c:v>
                </c:pt>
                <c:pt idx="64">
                  <c:v>55</c:v>
                </c:pt>
                <c:pt idx="65">
                  <c:v>54</c:v>
                </c:pt>
                <c:pt idx="66">
                  <c:v>61</c:v>
                </c:pt>
                <c:pt idx="67">
                  <c:v>51</c:v>
                </c:pt>
                <c:pt idx="68">
                  <c:v>37</c:v>
                </c:pt>
                <c:pt idx="69">
                  <c:v>43</c:v>
                </c:pt>
                <c:pt idx="71">
                  <c:v>63</c:v>
                </c:pt>
                <c:pt idx="72">
                  <c:v>72</c:v>
                </c:pt>
                <c:pt idx="73">
                  <c:v>66</c:v>
                </c:pt>
                <c:pt idx="74">
                  <c:v>50</c:v>
                </c:pt>
                <c:pt idx="75">
                  <c:v>43</c:v>
                </c:pt>
                <c:pt idx="76">
                  <c:v>50</c:v>
                </c:pt>
                <c:pt idx="77">
                  <c:v>48</c:v>
                </c:pt>
                <c:pt idx="78">
                  <c:v>36</c:v>
                </c:pt>
                <c:pt idx="79">
                  <c:v>44</c:v>
                </c:pt>
                <c:pt idx="81">
                  <c:v>34</c:v>
                </c:pt>
                <c:pt idx="82">
                  <c:v>43</c:v>
                </c:pt>
                <c:pt idx="83">
                  <c:v>35</c:v>
                </c:pt>
                <c:pt idx="85">
                  <c:v>71</c:v>
                </c:pt>
                <c:pt idx="86">
                  <c:v>71</c:v>
                </c:pt>
                <c:pt idx="87">
                  <c:v>74</c:v>
                </c:pt>
                <c:pt idx="88">
                  <c:v>64</c:v>
                </c:pt>
                <c:pt idx="89">
                  <c:v>61</c:v>
                </c:pt>
                <c:pt idx="90">
                  <c:v>51</c:v>
                </c:pt>
                <c:pt idx="91">
                  <c:v>60</c:v>
                </c:pt>
                <c:pt idx="92">
                  <c:v>57</c:v>
                </c:pt>
                <c:pt idx="93">
                  <c:v>45</c:v>
                </c:pt>
                <c:pt idx="94" formatCode="General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A24-4AFC-9165-9CBA588C5C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4175400"/>
        <c:axId val="384170696"/>
      </c:barChart>
      <c:lineChart>
        <c:grouping val="standard"/>
        <c:varyColors val="0"/>
        <c:ser>
          <c:idx val="1"/>
          <c:order val="1"/>
          <c:tx>
            <c:strRef>
              <c:f>'PM10'!$J$29</c:f>
              <c:strCache>
                <c:ptCount val="1"/>
                <c:pt idx="0">
                  <c:v>Poz. dop. (24-godz.)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'PM10'!$D$30:$D$127</c:f>
              <c:numCache>
                <c:formatCode>General</c:formatCode>
                <c:ptCount val="9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2023</c:v>
                </c:pt>
                <c:pt idx="18">
                  <c:v>2024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6">
                  <c:v>2015</c:v>
                </c:pt>
                <c:pt idx="37">
                  <c:v>2016</c:v>
                </c:pt>
                <c:pt idx="38">
                  <c:v>2017</c:v>
                </c:pt>
                <c:pt idx="39">
                  <c:v>2018</c:v>
                </c:pt>
                <c:pt idx="40">
                  <c:v>2019</c:v>
                </c:pt>
                <c:pt idx="41">
                  <c:v>2020</c:v>
                </c:pt>
                <c:pt idx="42">
                  <c:v>2021</c:v>
                </c:pt>
                <c:pt idx="43">
                  <c:v>2022</c:v>
                </c:pt>
                <c:pt idx="44">
                  <c:v>2023</c:v>
                </c:pt>
                <c:pt idx="45">
                  <c:v>2024</c:v>
                </c:pt>
                <c:pt idx="47">
                  <c:v>2015</c:v>
                </c:pt>
                <c:pt idx="48">
                  <c:v>2016</c:v>
                </c:pt>
                <c:pt idx="49">
                  <c:v>2017</c:v>
                </c:pt>
                <c:pt idx="50">
                  <c:v>2018</c:v>
                </c:pt>
                <c:pt idx="51">
                  <c:v>2019</c:v>
                </c:pt>
                <c:pt idx="52">
                  <c:v>2020</c:v>
                </c:pt>
                <c:pt idx="53">
                  <c:v>2021</c:v>
                </c:pt>
                <c:pt idx="54">
                  <c:v>2022</c:v>
                </c:pt>
                <c:pt idx="55">
                  <c:v>2024</c:v>
                </c:pt>
                <c:pt idx="57">
                  <c:v>2022</c:v>
                </c:pt>
                <c:pt idx="58">
                  <c:v>2023</c:v>
                </c:pt>
                <c:pt idx="60">
                  <c:v>2015</c:v>
                </c:pt>
                <c:pt idx="61">
                  <c:v>2016</c:v>
                </c:pt>
                <c:pt idx="62">
                  <c:v>2017</c:v>
                </c:pt>
                <c:pt idx="63">
                  <c:v>2018</c:v>
                </c:pt>
                <c:pt idx="64">
                  <c:v>2019</c:v>
                </c:pt>
                <c:pt idx="65">
                  <c:v>2020</c:v>
                </c:pt>
                <c:pt idx="66">
                  <c:v>2021</c:v>
                </c:pt>
                <c:pt idx="67">
                  <c:v>2022</c:v>
                </c:pt>
                <c:pt idx="68">
                  <c:v>2023</c:v>
                </c:pt>
                <c:pt idx="69">
                  <c:v>2024</c:v>
                </c:pt>
                <c:pt idx="71">
                  <c:v>2016</c:v>
                </c:pt>
                <c:pt idx="72">
                  <c:v>2017</c:v>
                </c:pt>
                <c:pt idx="73">
                  <c:v>2018</c:v>
                </c:pt>
                <c:pt idx="74">
                  <c:v>2019</c:v>
                </c:pt>
                <c:pt idx="75">
                  <c:v>2020</c:v>
                </c:pt>
                <c:pt idx="76">
                  <c:v>2021</c:v>
                </c:pt>
                <c:pt idx="77">
                  <c:v>2022</c:v>
                </c:pt>
                <c:pt idx="78">
                  <c:v>2023</c:v>
                </c:pt>
                <c:pt idx="79">
                  <c:v>2024</c:v>
                </c:pt>
                <c:pt idx="81">
                  <c:v>2020</c:v>
                </c:pt>
                <c:pt idx="82">
                  <c:v>2021</c:v>
                </c:pt>
                <c:pt idx="83">
                  <c:v>2024</c:v>
                </c:pt>
                <c:pt idx="85">
                  <c:v>2015</c:v>
                </c:pt>
                <c:pt idx="86">
                  <c:v>2016</c:v>
                </c:pt>
                <c:pt idx="87">
                  <c:v>2017</c:v>
                </c:pt>
                <c:pt idx="88">
                  <c:v>2018</c:v>
                </c:pt>
                <c:pt idx="89">
                  <c:v>2019</c:v>
                </c:pt>
                <c:pt idx="90">
                  <c:v>2020</c:v>
                </c:pt>
                <c:pt idx="91">
                  <c:v>2021</c:v>
                </c:pt>
                <c:pt idx="92">
                  <c:v>2022</c:v>
                </c:pt>
                <c:pt idx="93">
                  <c:v>2023</c:v>
                </c:pt>
                <c:pt idx="94">
                  <c:v>2024</c:v>
                </c:pt>
              </c:numCache>
            </c:numRef>
          </c:cat>
          <c:val>
            <c:numRef>
              <c:f>'PM10'!$J$30:$J$127</c:f>
              <c:numCache>
                <c:formatCode>General</c:formatCode>
                <c:ptCount val="95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  <c:pt idx="4">
                  <c:v>50</c:v>
                </c:pt>
                <c:pt idx="5">
                  <c:v>50</c:v>
                </c:pt>
                <c:pt idx="6">
                  <c:v>50</c:v>
                </c:pt>
                <c:pt idx="7">
                  <c:v>50</c:v>
                </c:pt>
                <c:pt idx="8" formatCode="#,##0">
                  <c:v>50</c:v>
                </c:pt>
                <c:pt idx="9" formatCode="#,##0">
                  <c:v>50</c:v>
                </c:pt>
                <c:pt idx="10">
                  <c:v>50</c:v>
                </c:pt>
                <c:pt idx="11">
                  <c:v>50</c:v>
                </c:pt>
                <c:pt idx="12">
                  <c:v>50</c:v>
                </c:pt>
                <c:pt idx="13">
                  <c:v>50</c:v>
                </c:pt>
                <c:pt idx="14">
                  <c:v>50</c:v>
                </c:pt>
                <c:pt idx="15">
                  <c:v>50</c:v>
                </c:pt>
                <c:pt idx="16">
                  <c:v>50</c:v>
                </c:pt>
                <c:pt idx="17">
                  <c:v>50</c:v>
                </c:pt>
                <c:pt idx="18">
                  <c:v>50</c:v>
                </c:pt>
                <c:pt idx="19">
                  <c:v>50</c:v>
                </c:pt>
                <c:pt idx="20">
                  <c:v>50</c:v>
                </c:pt>
                <c:pt idx="21">
                  <c:v>50</c:v>
                </c:pt>
                <c:pt idx="22" formatCode="#,##0">
                  <c:v>50</c:v>
                </c:pt>
                <c:pt idx="23" formatCode="#,##0">
                  <c:v>50</c:v>
                </c:pt>
                <c:pt idx="24">
                  <c:v>50</c:v>
                </c:pt>
                <c:pt idx="25">
                  <c:v>50</c:v>
                </c:pt>
                <c:pt idx="26">
                  <c:v>50</c:v>
                </c:pt>
                <c:pt idx="27">
                  <c:v>50</c:v>
                </c:pt>
                <c:pt idx="28">
                  <c:v>50</c:v>
                </c:pt>
                <c:pt idx="29">
                  <c:v>50</c:v>
                </c:pt>
                <c:pt idx="30">
                  <c:v>50</c:v>
                </c:pt>
                <c:pt idx="31">
                  <c:v>50</c:v>
                </c:pt>
                <c:pt idx="32">
                  <c:v>50</c:v>
                </c:pt>
                <c:pt idx="33" formatCode="#,##0">
                  <c:v>50</c:v>
                </c:pt>
                <c:pt idx="34" formatCode="#,##0">
                  <c:v>50</c:v>
                </c:pt>
                <c:pt idx="35">
                  <c:v>50</c:v>
                </c:pt>
                <c:pt idx="36">
                  <c:v>50</c:v>
                </c:pt>
                <c:pt idx="37">
                  <c:v>50</c:v>
                </c:pt>
                <c:pt idx="38">
                  <c:v>50</c:v>
                </c:pt>
                <c:pt idx="39">
                  <c:v>50</c:v>
                </c:pt>
                <c:pt idx="40">
                  <c:v>50</c:v>
                </c:pt>
                <c:pt idx="41">
                  <c:v>50</c:v>
                </c:pt>
                <c:pt idx="42">
                  <c:v>50</c:v>
                </c:pt>
                <c:pt idx="43">
                  <c:v>50</c:v>
                </c:pt>
                <c:pt idx="44" formatCode="#,##0">
                  <c:v>50</c:v>
                </c:pt>
                <c:pt idx="45" formatCode="#,##0">
                  <c:v>50</c:v>
                </c:pt>
                <c:pt idx="46">
                  <c:v>50</c:v>
                </c:pt>
                <c:pt idx="47">
                  <c:v>50</c:v>
                </c:pt>
                <c:pt idx="48">
                  <c:v>50</c:v>
                </c:pt>
                <c:pt idx="49">
                  <c:v>50</c:v>
                </c:pt>
                <c:pt idx="50">
                  <c:v>50</c:v>
                </c:pt>
                <c:pt idx="51">
                  <c:v>50</c:v>
                </c:pt>
                <c:pt idx="52">
                  <c:v>50</c:v>
                </c:pt>
                <c:pt idx="53">
                  <c:v>50</c:v>
                </c:pt>
                <c:pt idx="54">
                  <c:v>50</c:v>
                </c:pt>
                <c:pt idx="55">
                  <c:v>50</c:v>
                </c:pt>
                <c:pt idx="56">
                  <c:v>50</c:v>
                </c:pt>
                <c:pt idx="57">
                  <c:v>50</c:v>
                </c:pt>
                <c:pt idx="58" formatCode="#,##0">
                  <c:v>50</c:v>
                </c:pt>
                <c:pt idx="59">
                  <c:v>50</c:v>
                </c:pt>
                <c:pt idx="60">
                  <c:v>50</c:v>
                </c:pt>
                <c:pt idx="61">
                  <c:v>50</c:v>
                </c:pt>
                <c:pt idx="62">
                  <c:v>50</c:v>
                </c:pt>
                <c:pt idx="63">
                  <c:v>50</c:v>
                </c:pt>
                <c:pt idx="64">
                  <c:v>50</c:v>
                </c:pt>
                <c:pt idx="65">
                  <c:v>50</c:v>
                </c:pt>
                <c:pt idx="66">
                  <c:v>50</c:v>
                </c:pt>
                <c:pt idx="67">
                  <c:v>50</c:v>
                </c:pt>
                <c:pt idx="68" formatCode="#,##0">
                  <c:v>50</c:v>
                </c:pt>
                <c:pt idx="69" formatCode="#,##0">
                  <c:v>50</c:v>
                </c:pt>
                <c:pt idx="70">
                  <c:v>50</c:v>
                </c:pt>
                <c:pt idx="71">
                  <c:v>50</c:v>
                </c:pt>
                <c:pt idx="72">
                  <c:v>50</c:v>
                </c:pt>
                <c:pt idx="73">
                  <c:v>50</c:v>
                </c:pt>
                <c:pt idx="74">
                  <c:v>50</c:v>
                </c:pt>
                <c:pt idx="75">
                  <c:v>50</c:v>
                </c:pt>
                <c:pt idx="76">
                  <c:v>50</c:v>
                </c:pt>
                <c:pt idx="77">
                  <c:v>50</c:v>
                </c:pt>
                <c:pt idx="78" formatCode="#,##0">
                  <c:v>50</c:v>
                </c:pt>
                <c:pt idx="79" formatCode="#,##0">
                  <c:v>50</c:v>
                </c:pt>
                <c:pt idx="80">
                  <c:v>50</c:v>
                </c:pt>
                <c:pt idx="81">
                  <c:v>50</c:v>
                </c:pt>
                <c:pt idx="82">
                  <c:v>50</c:v>
                </c:pt>
                <c:pt idx="83">
                  <c:v>50</c:v>
                </c:pt>
                <c:pt idx="84">
                  <c:v>50</c:v>
                </c:pt>
                <c:pt idx="85">
                  <c:v>50</c:v>
                </c:pt>
                <c:pt idx="86">
                  <c:v>50</c:v>
                </c:pt>
                <c:pt idx="87">
                  <c:v>50</c:v>
                </c:pt>
                <c:pt idx="88">
                  <c:v>50</c:v>
                </c:pt>
                <c:pt idx="89">
                  <c:v>50</c:v>
                </c:pt>
                <c:pt idx="90">
                  <c:v>50</c:v>
                </c:pt>
                <c:pt idx="91">
                  <c:v>50</c:v>
                </c:pt>
                <c:pt idx="92">
                  <c:v>50</c:v>
                </c:pt>
                <c:pt idx="93" formatCode="#,##0">
                  <c:v>50</c:v>
                </c:pt>
                <c:pt idx="94" formatCode="#,##0">
                  <c:v>50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A24-4AFC-9165-9CBA588C5C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4175400"/>
        <c:axId val="384170696"/>
      </c:lineChart>
      <c:catAx>
        <c:axId val="384175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384170696"/>
        <c:crosses val="autoZero"/>
        <c:auto val="1"/>
        <c:lblAlgn val="ctr"/>
        <c:lblOffset val="100"/>
        <c:noMultiLvlLbl val="0"/>
      </c:catAx>
      <c:valAx>
        <c:axId val="38417069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l-PL" sz="900"/>
                  <a:t>Stężenia 24-godzinne PM10 [µg/m</a:t>
                </a:r>
                <a:r>
                  <a:rPr lang="pl-PL" sz="900" baseline="30000"/>
                  <a:t>3</a:t>
                </a:r>
                <a:r>
                  <a:rPr lang="pl-PL" sz="900"/>
                  <a:t>]</a:t>
                </a:r>
              </a:p>
            </c:rich>
          </c:tx>
          <c:layout>
            <c:manualLayout>
              <c:xMode val="edge"/>
              <c:yMode val="edge"/>
              <c:x val="2.673814230804697E-3"/>
              <c:y val="8.7326480827162323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l-PL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384175400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10842346506173"/>
          <c:y val="4.4413963138841391E-2"/>
          <c:w val="0.17206726087259655"/>
          <c:h val="0.13916129144275929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251426476574741E-2"/>
          <c:y val="7.2854928873110431E-2"/>
          <c:w val="0.91815274376050049"/>
          <c:h val="0.667068470079608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'PM10'!$E$29</c:f>
              <c:strCache>
                <c:ptCount val="1"/>
                <c:pt idx="0">
                  <c:v>Średnia roczna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cat>
            <c:numRef>
              <c:f>'PM10'!$D$30:$D$127</c:f>
              <c:numCache>
                <c:formatCode>General</c:formatCode>
                <c:ptCount val="9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2023</c:v>
                </c:pt>
                <c:pt idx="18">
                  <c:v>2024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6">
                  <c:v>2015</c:v>
                </c:pt>
                <c:pt idx="37">
                  <c:v>2016</c:v>
                </c:pt>
                <c:pt idx="38">
                  <c:v>2017</c:v>
                </c:pt>
                <c:pt idx="39">
                  <c:v>2018</c:v>
                </c:pt>
                <c:pt idx="40">
                  <c:v>2019</c:v>
                </c:pt>
                <c:pt idx="41">
                  <c:v>2020</c:v>
                </c:pt>
                <c:pt idx="42">
                  <c:v>2021</c:v>
                </c:pt>
                <c:pt idx="43">
                  <c:v>2022</c:v>
                </c:pt>
                <c:pt idx="44">
                  <c:v>2023</c:v>
                </c:pt>
                <c:pt idx="45">
                  <c:v>2024</c:v>
                </c:pt>
                <c:pt idx="47">
                  <c:v>2015</c:v>
                </c:pt>
                <c:pt idx="48">
                  <c:v>2016</c:v>
                </c:pt>
                <c:pt idx="49">
                  <c:v>2017</c:v>
                </c:pt>
                <c:pt idx="50">
                  <c:v>2018</c:v>
                </c:pt>
                <c:pt idx="51">
                  <c:v>2019</c:v>
                </c:pt>
                <c:pt idx="52">
                  <c:v>2020</c:v>
                </c:pt>
                <c:pt idx="53">
                  <c:v>2021</c:v>
                </c:pt>
                <c:pt idx="54">
                  <c:v>2022</c:v>
                </c:pt>
                <c:pt idx="55">
                  <c:v>2024</c:v>
                </c:pt>
                <c:pt idx="57">
                  <c:v>2022</c:v>
                </c:pt>
                <c:pt idx="58">
                  <c:v>2023</c:v>
                </c:pt>
                <c:pt idx="60">
                  <c:v>2015</c:v>
                </c:pt>
                <c:pt idx="61">
                  <c:v>2016</c:v>
                </c:pt>
                <c:pt idx="62">
                  <c:v>2017</c:v>
                </c:pt>
                <c:pt idx="63">
                  <c:v>2018</c:v>
                </c:pt>
                <c:pt idx="64">
                  <c:v>2019</c:v>
                </c:pt>
                <c:pt idx="65">
                  <c:v>2020</c:v>
                </c:pt>
                <c:pt idx="66">
                  <c:v>2021</c:v>
                </c:pt>
                <c:pt idx="67">
                  <c:v>2022</c:v>
                </c:pt>
                <c:pt idx="68">
                  <c:v>2023</c:v>
                </c:pt>
                <c:pt idx="69">
                  <c:v>2024</c:v>
                </c:pt>
                <c:pt idx="71">
                  <c:v>2016</c:v>
                </c:pt>
                <c:pt idx="72">
                  <c:v>2017</c:v>
                </c:pt>
                <c:pt idx="73">
                  <c:v>2018</c:v>
                </c:pt>
                <c:pt idx="74">
                  <c:v>2019</c:v>
                </c:pt>
                <c:pt idx="75">
                  <c:v>2020</c:v>
                </c:pt>
                <c:pt idx="76">
                  <c:v>2021</c:v>
                </c:pt>
                <c:pt idx="77">
                  <c:v>2022</c:v>
                </c:pt>
                <c:pt idx="78">
                  <c:v>2023</c:v>
                </c:pt>
                <c:pt idx="79">
                  <c:v>2024</c:v>
                </c:pt>
                <c:pt idx="81">
                  <c:v>2020</c:v>
                </c:pt>
                <c:pt idx="82">
                  <c:v>2021</c:v>
                </c:pt>
                <c:pt idx="83">
                  <c:v>2024</c:v>
                </c:pt>
                <c:pt idx="85">
                  <c:v>2015</c:v>
                </c:pt>
                <c:pt idx="86">
                  <c:v>2016</c:v>
                </c:pt>
                <c:pt idx="87">
                  <c:v>2017</c:v>
                </c:pt>
                <c:pt idx="88">
                  <c:v>2018</c:v>
                </c:pt>
                <c:pt idx="89">
                  <c:v>2019</c:v>
                </c:pt>
                <c:pt idx="90">
                  <c:v>2020</c:v>
                </c:pt>
                <c:pt idx="91">
                  <c:v>2021</c:v>
                </c:pt>
                <c:pt idx="92">
                  <c:v>2022</c:v>
                </c:pt>
                <c:pt idx="93">
                  <c:v>2023</c:v>
                </c:pt>
                <c:pt idx="94">
                  <c:v>2024</c:v>
                </c:pt>
              </c:numCache>
            </c:numRef>
          </c:cat>
          <c:val>
            <c:numRef>
              <c:f>'PM10'!$E$30:$E$127</c:f>
              <c:numCache>
                <c:formatCode>#,##0</c:formatCode>
                <c:ptCount val="95"/>
                <c:pt idx="0">
                  <c:v>33</c:v>
                </c:pt>
                <c:pt idx="1">
                  <c:v>31</c:v>
                </c:pt>
                <c:pt idx="2">
                  <c:v>32</c:v>
                </c:pt>
                <c:pt idx="3">
                  <c:v>35</c:v>
                </c:pt>
                <c:pt idx="4">
                  <c:v>30</c:v>
                </c:pt>
                <c:pt idx="5">
                  <c:v>23</c:v>
                </c:pt>
                <c:pt idx="6">
                  <c:v>23</c:v>
                </c:pt>
                <c:pt idx="7">
                  <c:v>20</c:v>
                </c:pt>
                <c:pt idx="8">
                  <c:v>18</c:v>
                </c:pt>
                <c:pt idx="9">
                  <c:v>24</c:v>
                </c:pt>
                <c:pt idx="11">
                  <c:v>31</c:v>
                </c:pt>
                <c:pt idx="12">
                  <c:v>31</c:v>
                </c:pt>
                <c:pt idx="13">
                  <c:v>33</c:v>
                </c:pt>
                <c:pt idx="14">
                  <c:v>31</c:v>
                </c:pt>
                <c:pt idx="15">
                  <c:v>27</c:v>
                </c:pt>
                <c:pt idx="16">
                  <c:v>25</c:v>
                </c:pt>
                <c:pt idx="17">
                  <c:v>20</c:v>
                </c:pt>
                <c:pt idx="18">
                  <c:v>23</c:v>
                </c:pt>
                <c:pt idx="20">
                  <c:v>25</c:v>
                </c:pt>
                <c:pt idx="21">
                  <c:v>22</c:v>
                </c:pt>
                <c:pt idx="22">
                  <c:v>20</c:v>
                </c:pt>
                <c:pt idx="23">
                  <c:v>22</c:v>
                </c:pt>
                <c:pt idx="25">
                  <c:v>33</c:v>
                </c:pt>
                <c:pt idx="26">
                  <c:v>32</c:v>
                </c:pt>
                <c:pt idx="27">
                  <c:v>35</c:v>
                </c:pt>
                <c:pt idx="28">
                  <c:v>35</c:v>
                </c:pt>
                <c:pt idx="29">
                  <c:v>30</c:v>
                </c:pt>
                <c:pt idx="30">
                  <c:v>26</c:v>
                </c:pt>
                <c:pt idx="31">
                  <c:v>25</c:v>
                </c:pt>
                <c:pt idx="32">
                  <c:v>23</c:v>
                </c:pt>
                <c:pt idx="33">
                  <c:v>20</c:v>
                </c:pt>
                <c:pt idx="34" formatCode="General">
                  <c:v>30</c:v>
                </c:pt>
                <c:pt idx="36">
                  <c:v>31</c:v>
                </c:pt>
                <c:pt idx="37">
                  <c:v>29</c:v>
                </c:pt>
                <c:pt idx="38">
                  <c:v>33</c:v>
                </c:pt>
                <c:pt idx="39">
                  <c:v>31</c:v>
                </c:pt>
                <c:pt idx="40">
                  <c:v>28</c:v>
                </c:pt>
                <c:pt idx="41">
                  <c:v>24</c:v>
                </c:pt>
                <c:pt idx="42">
                  <c:v>27</c:v>
                </c:pt>
                <c:pt idx="43">
                  <c:v>22</c:v>
                </c:pt>
                <c:pt idx="44">
                  <c:v>20</c:v>
                </c:pt>
                <c:pt idx="45" formatCode="General">
                  <c:v>22</c:v>
                </c:pt>
                <c:pt idx="47">
                  <c:v>33</c:v>
                </c:pt>
                <c:pt idx="48">
                  <c:v>32</c:v>
                </c:pt>
                <c:pt idx="49">
                  <c:v>30</c:v>
                </c:pt>
                <c:pt idx="50">
                  <c:v>30</c:v>
                </c:pt>
                <c:pt idx="51">
                  <c:v>25</c:v>
                </c:pt>
                <c:pt idx="52">
                  <c:v>24</c:v>
                </c:pt>
                <c:pt idx="53">
                  <c:v>25</c:v>
                </c:pt>
                <c:pt idx="54">
                  <c:v>23</c:v>
                </c:pt>
                <c:pt idx="55" formatCode="General">
                  <c:v>22</c:v>
                </c:pt>
                <c:pt idx="57">
                  <c:v>26</c:v>
                </c:pt>
                <c:pt idx="58">
                  <c:v>22</c:v>
                </c:pt>
                <c:pt idx="60">
                  <c:v>34</c:v>
                </c:pt>
                <c:pt idx="61">
                  <c:v>34</c:v>
                </c:pt>
                <c:pt idx="62">
                  <c:v>27</c:v>
                </c:pt>
                <c:pt idx="63">
                  <c:v>32</c:v>
                </c:pt>
                <c:pt idx="64">
                  <c:v>27</c:v>
                </c:pt>
                <c:pt idx="65">
                  <c:v>29</c:v>
                </c:pt>
                <c:pt idx="66">
                  <c:v>29</c:v>
                </c:pt>
                <c:pt idx="67">
                  <c:v>28</c:v>
                </c:pt>
                <c:pt idx="68">
                  <c:v>22</c:v>
                </c:pt>
                <c:pt idx="69" formatCode="General">
                  <c:v>25</c:v>
                </c:pt>
                <c:pt idx="71">
                  <c:v>33</c:v>
                </c:pt>
                <c:pt idx="72">
                  <c:v>34</c:v>
                </c:pt>
                <c:pt idx="73">
                  <c:v>34</c:v>
                </c:pt>
                <c:pt idx="74">
                  <c:v>27</c:v>
                </c:pt>
                <c:pt idx="75">
                  <c:v>25</c:v>
                </c:pt>
                <c:pt idx="76">
                  <c:v>29</c:v>
                </c:pt>
                <c:pt idx="77">
                  <c:v>28</c:v>
                </c:pt>
                <c:pt idx="78">
                  <c:v>23</c:v>
                </c:pt>
                <c:pt idx="79" formatCode="General">
                  <c:v>27</c:v>
                </c:pt>
                <c:pt idx="81">
                  <c:v>21</c:v>
                </c:pt>
                <c:pt idx="82">
                  <c:v>23</c:v>
                </c:pt>
                <c:pt idx="83">
                  <c:v>20</c:v>
                </c:pt>
                <c:pt idx="85">
                  <c:v>36</c:v>
                </c:pt>
                <c:pt idx="86">
                  <c:v>37</c:v>
                </c:pt>
                <c:pt idx="87">
                  <c:v>39</c:v>
                </c:pt>
                <c:pt idx="88">
                  <c:v>36</c:v>
                </c:pt>
                <c:pt idx="89">
                  <c:v>32</c:v>
                </c:pt>
                <c:pt idx="90">
                  <c:v>28</c:v>
                </c:pt>
                <c:pt idx="91">
                  <c:v>34</c:v>
                </c:pt>
                <c:pt idx="92">
                  <c:v>32</c:v>
                </c:pt>
                <c:pt idx="93">
                  <c:v>27</c:v>
                </c:pt>
                <c:pt idx="94" formatCode="General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5ED-471C-BF81-452EC2CE58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4173048"/>
        <c:axId val="384173440"/>
      </c:barChart>
      <c:lineChart>
        <c:grouping val="standard"/>
        <c:varyColors val="0"/>
        <c:ser>
          <c:idx val="1"/>
          <c:order val="1"/>
          <c:tx>
            <c:strRef>
              <c:f>'PM10'!$G$29</c:f>
              <c:strCache>
                <c:ptCount val="1"/>
                <c:pt idx="0">
                  <c:v>Poz. dop. (średnia roczna)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'PM10'!$D$30:$D$127</c:f>
              <c:numCache>
                <c:formatCode>General</c:formatCode>
                <c:ptCount val="9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2023</c:v>
                </c:pt>
                <c:pt idx="18">
                  <c:v>2024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6">
                  <c:v>2015</c:v>
                </c:pt>
                <c:pt idx="37">
                  <c:v>2016</c:v>
                </c:pt>
                <c:pt idx="38">
                  <c:v>2017</c:v>
                </c:pt>
                <c:pt idx="39">
                  <c:v>2018</c:v>
                </c:pt>
                <c:pt idx="40">
                  <c:v>2019</c:v>
                </c:pt>
                <c:pt idx="41">
                  <c:v>2020</c:v>
                </c:pt>
                <c:pt idx="42">
                  <c:v>2021</c:v>
                </c:pt>
                <c:pt idx="43">
                  <c:v>2022</c:v>
                </c:pt>
                <c:pt idx="44">
                  <c:v>2023</c:v>
                </c:pt>
                <c:pt idx="45">
                  <c:v>2024</c:v>
                </c:pt>
                <c:pt idx="47">
                  <c:v>2015</c:v>
                </c:pt>
                <c:pt idx="48">
                  <c:v>2016</c:v>
                </c:pt>
                <c:pt idx="49">
                  <c:v>2017</c:v>
                </c:pt>
                <c:pt idx="50">
                  <c:v>2018</c:v>
                </c:pt>
                <c:pt idx="51">
                  <c:v>2019</c:v>
                </c:pt>
                <c:pt idx="52">
                  <c:v>2020</c:v>
                </c:pt>
                <c:pt idx="53">
                  <c:v>2021</c:v>
                </c:pt>
                <c:pt idx="54">
                  <c:v>2022</c:v>
                </c:pt>
                <c:pt idx="55">
                  <c:v>2024</c:v>
                </c:pt>
                <c:pt idx="57">
                  <c:v>2022</c:v>
                </c:pt>
                <c:pt idx="58">
                  <c:v>2023</c:v>
                </c:pt>
                <c:pt idx="60">
                  <c:v>2015</c:v>
                </c:pt>
                <c:pt idx="61">
                  <c:v>2016</c:v>
                </c:pt>
                <c:pt idx="62">
                  <c:v>2017</c:v>
                </c:pt>
                <c:pt idx="63">
                  <c:v>2018</c:v>
                </c:pt>
                <c:pt idx="64">
                  <c:v>2019</c:v>
                </c:pt>
                <c:pt idx="65">
                  <c:v>2020</c:v>
                </c:pt>
                <c:pt idx="66">
                  <c:v>2021</c:v>
                </c:pt>
                <c:pt idx="67">
                  <c:v>2022</c:v>
                </c:pt>
                <c:pt idx="68">
                  <c:v>2023</c:v>
                </c:pt>
                <c:pt idx="69">
                  <c:v>2024</c:v>
                </c:pt>
                <c:pt idx="71">
                  <c:v>2016</c:v>
                </c:pt>
                <c:pt idx="72">
                  <c:v>2017</c:v>
                </c:pt>
                <c:pt idx="73">
                  <c:v>2018</c:v>
                </c:pt>
                <c:pt idx="74">
                  <c:v>2019</c:v>
                </c:pt>
                <c:pt idx="75">
                  <c:v>2020</c:v>
                </c:pt>
                <c:pt idx="76">
                  <c:v>2021</c:v>
                </c:pt>
                <c:pt idx="77">
                  <c:v>2022</c:v>
                </c:pt>
                <c:pt idx="78">
                  <c:v>2023</c:v>
                </c:pt>
                <c:pt idx="79">
                  <c:v>2024</c:v>
                </c:pt>
                <c:pt idx="81">
                  <c:v>2020</c:v>
                </c:pt>
                <c:pt idx="82">
                  <c:v>2021</c:v>
                </c:pt>
                <c:pt idx="83">
                  <c:v>2024</c:v>
                </c:pt>
                <c:pt idx="85">
                  <c:v>2015</c:v>
                </c:pt>
                <c:pt idx="86">
                  <c:v>2016</c:v>
                </c:pt>
                <c:pt idx="87">
                  <c:v>2017</c:v>
                </c:pt>
                <c:pt idx="88">
                  <c:v>2018</c:v>
                </c:pt>
                <c:pt idx="89">
                  <c:v>2019</c:v>
                </c:pt>
                <c:pt idx="90">
                  <c:v>2020</c:v>
                </c:pt>
                <c:pt idx="91">
                  <c:v>2021</c:v>
                </c:pt>
                <c:pt idx="92">
                  <c:v>2022</c:v>
                </c:pt>
                <c:pt idx="93">
                  <c:v>2023</c:v>
                </c:pt>
                <c:pt idx="94">
                  <c:v>2024</c:v>
                </c:pt>
              </c:numCache>
            </c:numRef>
          </c:cat>
          <c:val>
            <c:numRef>
              <c:f>'PM10'!$G$30:$G$127</c:f>
              <c:numCache>
                <c:formatCode>#,##0</c:formatCode>
                <c:ptCount val="95"/>
                <c:pt idx="0">
                  <c:v>40</c:v>
                </c:pt>
                <c:pt idx="1">
                  <c:v>40</c:v>
                </c:pt>
                <c:pt idx="2">
                  <c:v>40</c:v>
                </c:pt>
                <c:pt idx="3">
                  <c:v>40</c:v>
                </c:pt>
                <c:pt idx="4">
                  <c:v>40</c:v>
                </c:pt>
                <c:pt idx="5">
                  <c:v>40</c:v>
                </c:pt>
                <c:pt idx="6">
                  <c:v>40</c:v>
                </c:pt>
                <c:pt idx="7">
                  <c:v>40</c:v>
                </c:pt>
                <c:pt idx="8">
                  <c:v>40</c:v>
                </c:pt>
                <c:pt idx="9">
                  <c:v>40</c:v>
                </c:pt>
                <c:pt idx="10">
                  <c:v>40</c:v>
                </c:pt>
                <c:pt idx="11">
                  <c:v>40</c:v>
                </c:pt>
                <c:pt idx="12">
                  <c:v>40</c:v>
                </c:pt>
                <c:pt idx="13">
                  <c:v>40</c:v>
                </c:pt>
                <c:pt idx="14">
                  <c:v>40</c:v>
                </c:pt>
                <c:pt idx="15">
                  <c:v>40</c:v>
                </c:pt>
                <c:pt idx="16">
                  <c:v>40</c:v>
                </c:pt>
                <c:pt idx="17">
                  <c:v>40</c:v>
                </c:pt>
                <c:pt idx="18">
                  <c:v>40</c:v>
                </c:pt>
                <c:pt idx="19">
                  <c:v>40</c:v>
                </c:pt>
                <c:pt idx="20">
                  <c:v>40</c:v>
                </c:pt>
                <c:pt idx="21">
                  <c:v>40</c:v>
                </c:pt>
                <c:pt idx="22">
                  <c:v>40</c:v>
                </c:pt>
                <c:pt idx="23">
                  <c:v>40</c:v>
                </c:pt>
                <c:pt idx="24">
                  <c:v>40</c:v>
                </c:pt>
                <c:pt idx="25">
                  <c:v>40</c:v>
                </c:pt>
                <c:pt idx="26">
                  <c:v>40</c:v>
                </c:pt>
                <c:pt idx="27">
                  <c:v>40</c:v>
                </c:pt>
                <c:pt idx="28">
                  <c:v>40</c:v>
                </c:pt>
                <c:pt idx="29">
                  <c:v>40</c:v>
                </c:pt>
                <c:pt idx="30">
                  <c:v>40</c:v>
                </c:pt>
                <c:pt idx="31">
                  <c:v>40</c:v>
                </c:pt>
                <c:pt idx="32">
                  <c:v>40</c:v>
                </c:pt>
                <c:pt idx="33">
                  <c:v>40</c:v>
                </c:pt>
                <c:pt idx="34">
                  <c:v>40</c:v>
                </c:pt>
                <c:pt idx="35">
                  <c:v>40</c:v>
                </c:pt>
                <c:pt idx="36">
                  <c:v>40</c:v>
                </c:pt>
                <c:pt idx="37">
                  <c:v>40</c:v>
                </c:pt>
                <c:pt idx="38">
                  <c:v>40</c:v>
                </c:pt>
                <c:pt idx="39">
                  <c:v>40</c:v>
                </c:pt>
                <c:pt idx="40">
                  <c:v>40</c:v>
                </c:pt>
                <c:pt idx="41">
                  <c:v>40</c:v>
                </c:pt>
                <c:pt idx="42">
                  <c:v>40</c:v>
                </c:pt>
                <c:pt idx="43">
                  <c:v>40</c:v>
                </c:pt>
                <c:pt idx="44">
                  <c:v>40</c:v>
                </c:pt>
                <c:pt idx="45">
                  <c:v>40</c:v>
                </c:pt>
                <c:pt idx="46">
                  <c:v>40</c:v>
                </c:pt>
                <c:pt idx="47">
                  <c:v>40</c:v>
                </c:pt>
                <c:pt idx="48">
                  <c:v>40</c:v>
                </c:pt>
                <c:pt idx="49">
                  <c:v>40</c:v>
                </c:pt>
                <c:pt idx="50">
                  <c:v>40</c:v>
                </c:pt>
                <c:pt idx="51">
                  <c:v>40</c:v>
                </c:pt>
                <c:pt idx="52">
                  <c:v>40</c:v>
                </c:pt>
                <c:pt idx="53">
                  <c:v>40</c:v>
                </c:pt>
                <c:pt idx="54">
                  <c:v>40</c:v>
                </c:pt>
                <c:pt idx="55">
                  <c:v>40</c:v>
                </c:pt>
                <c:pt idx="56">
                  <c:v>40</c:v>
                </c:pt>
                <c:pt idx="57">
                  <c:v>40</c:v>
                </c:pt>
                <c:pt idx="58">
                  <c:v>40</c:v>
                </c:pt>
                <c:pt idx="59">
                  <c:v>40</c:v>
                </c:pt>
                <c:pt idx="60">
                  <c:v>40</c:v>
                </c:pt>
                <c:pt idx="61">
                  <c:v>40</c:v>
                </c:pt>
                <c:pt idx="62">
                  <c:v>40</c:v>
                </c:pt>
                <c:pt idx="63">
                  <c:v>40</c:v>
                </c:pt>
                <c:pt idx="64">
                  <c:v>40</c:v>
                </c:pt>
                <c:pt idx="65">
                  <c:v>40</c:v>
                </c:pt>
                <c:pt idx="66">
                  <c:v>40</c:v>
                </c:pt>
                <c:pt idx="67">
                  <c:v>40</c:v>
                </c:pt>
                <c:pt idx="68">
                  <c:v>40</c:v>
                </c:pt>
                <c:pt idx="69">
                  <c:v>40</c:v>
                </c:pt>
                <c:pt idx="70">
                  <c:v>40</c:v>
                </c:pt>
                <c:pt idx="71">
                  <c:v>40</c:v>
                </c:pt>
                <c:pt idx="72">
                  <c:v>40</c:v>
                </c:pt>
                <c:pt idx="73">
                  <c:v>40</c:v>
                </c:pt>
                <c:pt idx="74">
                  <c:v>40</c:v>
                </c:pt>
                <c:pt idx="75">
                  <c:v>40</c:v>
                </c:pt>
                <c:pt idx="76">
                  <c:v>40</c:v>
                </c:pt>
                <c:pt idx="77">
                  <c:v>40</c:v>
                </c:pt>
                <c:pt idx="78">
                  <c:v>40</c:v>
                </c:pt>
                <c:pt idx="79">
                  <c:v>40</c:v>
                </c:pt>
                <c:pt idx="80">
                  <c:v>40</c:v>
                </c:pt>
                <c:pt idx="81">
                  <c:v>40</c:v>
                </c:pt>
                <c:pt idx="82">
                  <c:v>40</c:v>
                </c:pt>
                <c:pt idx="83">
                  <c:v>40</c:v>
                </c:pt>
                <c:pt idx="84">
                  <c:v>40</c:v>
                </c:pt>
                <c:pt idx="85">
                  <c:v>40</c:v>
                </c:pt>
                <c:pt idx="86">
                  <c:v>40</c:v>
                </c:pt>
                <c:pt idx="87">
                  <c:v>40</c:v>
                </c:pt>
                <c:pt idx="88">
                  <c:v>40</c:v>
                </c:pt>
                <c:pt idx="89">
                  <c:v>40</c:v>
                </c:pt>
                <c:pt idx="90">
                  <c:v>40</c:v>
                </c:pt>
                <c:pt idx="91">
                  <c:v>40</c:v>
                </c:pt>
                <c:pt idx="92">
                  <c:v>40</c:v>
                </c:pt>
                <c:pt idx="93">
                  <c:v>40</c:v>
                </c:pt>
                <c:pt idx="94">
                  <c:v>40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5ED-471C-BF81-452EC2CE58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4173048"/>
        <c:axId val="384173440"/>
      </c:lineChart>
      <c:catAx>
        <c:axId val="384173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384173440"/>
        <c:crosses val="autoZero"/>
        <c:auto val="1"/>
        <c:lblAlgn val="ctr"/>
        <c:lblOffset val="100"/>
        <c:noMultiLvlLbl val="0"/>
      </c:catAx>
      <c:valAx>
        <c:axId val="384173440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S</a:t>
                </a:r>
                <a:r>
                  <a:rPr lang="pl-PL"/>
                  <a:t>tężenia średnioroczne PM10 [µg/m</a:t>
                </a:r>
                <a:r>
                  <a:rPr lang="pl-PL" baseline="30000"/>
                  <a:t>3</a:t>
                </a:r>
                <a:r>
                  <a:rPr lang="pl-PL"/>
                  <a:t>]</a:t>
                </a:r>
              </a:p>
            </c:rich>
          </c:tx>
          <c:layout>
            <c:manualLayout>
              <c:xMode val="edge"/>
              <c:yMode val="edge"/>
              <c:x val="4.1019776126955849E-3"/>
              <c:y val="7.630112250301679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l-PL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384173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797710479878903"/>
          <c:y val="1.6850467107814342E-2"/>
          <c:w val="0.18920525612077271"/>
          <c:h val="0.13916129144275929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663821920759449E-2"/>
          <c:y val="6.0330749144788781E-2"/>
          <c:w val="0.89751947654822051"/>
          <c:h val="0.71225027233712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'PM2,5'!$G$19</c:f>
              <c:strCache>
                <c:ptCount val="1"/>
                <c:pt idx="0">
                  <c:v>Średnia roczna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cat>
            <c:numRef>
              <c:f>'PM2,5'!$F$20:$F$72</c:f>
              <c:numCache>
                <c:formatCode>General</c:formatCode>
                <c:ptCount val="49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8">
                  <c:v>2015</c:v>
                </c:pt>
                <c:pt idx="29">
                  <c:v>2016</c:v>
                </c:pt>
                <c:pt idx="30">
                  <c:v>2017</c:v>
                </c:pt>
                <c:pt idx="31">
                  <c:v>2018</c:v>
                </c:pt>
                <c:pt idx="32">
                  <c:v>2019</c:v>
                </c:pt>
                <c:pt idx="33">
                  <c:v>2020</c:v>
                </c:pt>
                <c:pt idx="34">
                  <c:v>2021</c:v>
                </c:pt>
                <c:pt idx="35">
                  <c:v>2022</c:v>
                </c:pt>
                <c:pt idx="36">
                  <c:v>2023</c:v>
                </c:pt>
                <c:pt idx="37">
                  <c:v>2024</c:v>
                </c:pt>
                <c:pt idx="39">
                  <c:v>2022</c:v>
                </c:pt>
                <c:pt idx="40">
                  <c:v>2023</c:v>
                </c:pt>
                <c:pt idx="42">
                  <c:v>2020</c:v>
                </c:pt>
                <c:pt idx="43">
                  <c:v>2021</c:v>
                </c:pt>
                <c:pt idx="44">
                  <c:v>2022</c:v>
                </c:pt>
                <c:pt idx="45">
                  <c:v>2023</c:v>
                </c:pt>
                <c:pt idx="47">
                  <c:v>2020</c:v>
                </c:pt>
                <c:pt idx="48">
                  <c:v>2024</c:v>
                </c:pt>
              </c:numCache>
            </c:numRef>
          </c:cat>
          <c:val>
            <c:numRef>
              <c:f>'PM2,5'!$G$20:$G$72</c:f>
              <c:numCache>
                <c:formatCode>#,##0</c:formatCode>
                <c:ptCount val="49"/>
                <c:pt idx="0">
                  <c:v>16</c:v>
                </c:pt>
                <c:pt idx="1">
                  <c:v>16</c:v>
                </c:pt>
                <c:pt idx="2">
                  <c:v>14</c:v>
                </c:pt>
                <c:pt idx="3">
                  <c:v>14</c:v>
                </c:pt>
                <c:pt idx="4">
                  <c:v>16</c:v>
                </c:pt>
                <c:pt idx="5">
                  <c:v>0</c:v>
                </c:pt>
                <c:pt idx="6">
                  <c:v>21</c:v>
                </c:pt>
                <c:pt idx="7">
                  <c:v>23</c:v>
                </c:pt>
                <c:pt idx="8">
                  <c:v>24</c:v>
                </c:pt>
                <c:pt idx="9">
                  <c:v>20</c:v>
                </c:pt>
                <c:pt idx="10">
                  <c:v>18</c:v>
                </c:pt>
                <c:pt idx="11">
                  <c:v>17</c:v>
                </c:pt>
                <c:pt idx="12">
                  <c:v>19</c:v>
                </c:pt>
                <c:pt idx="13">
                  <c:v>16</c:v>
                </c:pt>
                <c:pt idx="14">
                  <c:v>15</c:v>
                </c:pt>
                <c:pt idx="15" formatCode="General">
                  <c:v>15</c:v>
                </c:pt>
                <c:pt idx="16">
                  <c:v>0</c:v>
                </c:pt>
                <c:pt idx="17">
                  <c:v>27</c:v>
                </c:pt>
                <c:pt idx="18">
                  <c:v>27</c:v>
                </c:pt>
                <c:pt idx="19">
                  <c:v>28</c:v>
                </c:pt>
                <c:pt idx="20">
                  <c:v>29</c:v>
                </c:pt>
                <c:pt idx="21">
                  <c:v>20</c:v>
                </c:pt>
                <c:pt idx="22">
                  <c:v>18</c:v>
                </c:pt>
                <c:pt idx="23">
                  <c:v>20</c:v>
                </c:pt>
                <c:pt idx="24">
                  <c:v>17</c:v>
                </c:pt>
                <c:pt idx="25">
                  <c:v>14</c:v>
                </c:pt>
                <c:pt idx="26" formatCode="General">
                  <c:v>15</c:v>
                </c:pt>
                <c:pt idx="27">
                  <c:v>0</c:v>
                </c:pt>
                <c:pt idx="28">
                  <c:v>20</c:v>
                </c:pt>
                <c:pt idx="29">
                  <c:v>20</c:v>
                </c:pt>
                <c:pt idx="30">
                  <c:v>18</c:v>
                </c:pt>
                <c:pt idx="31">
                  <c:v>20</c:v>
                </c:pt>
                <c:pt idx="32">
                  <c:v>17</c:v>
                </c:pt>
                <c:pt idx="33">
                  <c:v>17</c:v>
                </c:pt>
                <c:pt idx="34">
                  <c:v>18</c:v>
                </c:pt>
                <c:pt idx="35">
                  <c:v>16</c:v>
                </c:pt>
                <c:pt idx="36">
                  <c:v>15</c:v>
                </c:pt>
                <c:pt idx="37" formatCode="General">
                  <c:v>14</c:v>
                </c:pt>
                <c:pt idx="38">
                  <c:v>0</c:v>
                </c:pt>
                <c:pt idx="39">
                  <c:v>19</c:v>
                </c:pt>
                <c:pt idx="40">
                  <c:v>16</c:v>
                </c:pt>
                <c:pt idx="41">
                  <c:v>0</c:v>
                </c:pt>
                <c:pt idx="42">
                  <c:v>21</c:v>
                </c:pt>
                <c:pt idx="43">
                  <c:v>21</c:v>
                </c:pt>
                <c:pt idx="44">
                  <c:v>21</c:v>
                </c:pt>
                <c:pt idx="45">
                  <c:v>15</c:v>
                </c:pt>
                <c:pt idx="46">
                  <c:v>0</c:v>
                </c:pt>
                <c:pt idx="47">
                  <c:v>15</c:v>
                </c:pt>
                <c:pt idx="48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C2-4E20-B371-9E2ABD42C7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4174616"/>
        <c:axId val="384177360"/>
      </c:barChart>
      <c:lineChart>
        <c:grouping val="standard"/>
        <c:varyColors val="0"/>
        <c:ser>
          <c:idx val="1"/>
          <c:order val="1"/>
          <c:tx>
            <c:strRef>
              <c:f>'PM2,5'!$H$19</c:f>
              <c:strCache>
                <c:ptCount val="1"/>
                <c:pt idx="0">
                  <c:v>Poz. dop. (średnia roczna) I faza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'PM2,5'!$F$20:$F$71</c:f>
              <c:numCache>
                <c:formatCode>General</c:formatCode>
                <c:ptCount val="48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8">
                  <c:v>2015</c:v>
                </c:pt>
                <c:pt idx="29">
                  <c:v>2016</c:v>
                </c:pt>
                <c:pt idx="30">
                  <c:v>2017</c:v>
                </c:pt>
                <c:pt idx="31">
                  <c:v>2018</c:v>
                </c:pt>
                <c:pt idx="32">
                  <c:v>2019</c:v>
                </c:pt>
                <c:pt idx="33">
                  <c:v>2020</c:v>
                </c:pt>
                <c:pt idx="34">
                  <c:v>2021</c:v>
                </c:pt>
                <c:pt idx="35">
                  <c:v>2022</c:v>
                </c:pt>
                <c:pt idx="36">
                  <c:v>2023</c:v>
                </c:pt>
                <c:pt idx="37">
                  <c:v>2024</c:v>
                </c:pt>
                <c:pt idx="39">
                  <c:v>2022</c:v>
                </c:pt>
                <c:pt idx="40">
                  <c:v>2023</c:v>
                </c:pt>
                <c:pt idx="42">
                  <c:v>2020</c:v>
                </c:pt>
                <c:pt idx="43">
                  <c:v>2021</c:v>
                </c:pt>
                <c:pt idx="44">
                  <c:v>2022</c:v>
                </c:pt>
                <c:pt idx="45">
                  <c:v>2023</c:v>
                </c:pt>
                <c:pt idx="47">
                  <c:v>2020</c:v>
                </c:pt>
              </c:numCache>
            </c:numRef>
          </c:cat>
          <c:val>
            <c:numRef>
              <c:f>'PM2,5'!$H$20:$H$72</c:f>
              <c:numCache>
                <c:formatCode>General</c:formatCode>
                <c:ptCount val="49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  <c:pt idx="4">
                  <c:v>25</c:v>
                </c:pt>
                <c:pt idx="5">
                  <c:v>25</c:v>
                </c:pt>
                <c:pt idx="6">
                  <c:v>25</c:v>
                </c:pt>
                <c:pt idx="7">
                  <c:v>25</c:v>
                </c:pt>
                <c:pt idx="8">
                  <c:v>25</c:v>
                </c:pt>
                <c:pt idx="9">
                  <c:v>25</c:v>
                </c:pt>
                <c:pt idx="10">
                  <c:v>25</c:v>
                </c:pt>
                <c:pt idx="11">
                  <c:v>25</c:v>
                </c:pt>
                <c:pt idx="12">
                  <c:v>25</c:v>
                </c:pt>
                <c:pt idx="13">
                  <c:v>25</c:v>
                </c:pt>
                <c:pt idx="14">
                  <c:v>25</c:v>
                </c:pt>
                <c:pt idx="15">
                  <c:v>25</c:v>
                </c:pt>
                <c:pt idx="16">
                  <c:v>25</c:v>
                </c:pt>
                <c:pt idx="17">
                  <c:v>25</c:v>
                </c:pt>
                <c:pt idx="18">
                  <c:v>25</c:v>
                </c:pt>
                <c:pt idx="19">
                  <c:v>25</c:v>
                </c:pt>
                <c:pt idx="20">
                  <c:v>25</c:v>
                </c:pt>
                <c:pt idx="21">
                  <c:v>25</c:v>
                </c:pt>
                <c:pt idx="22">
                  <c:v>25</c:v>
                </c:pt>
                <c:pt idx="23">
                  <c:v>25</c:v>
                </c:pt>
                <c:pt idx="24">
                  <c:v>25</c:v>
                </c:pt>
                <c:pt idx="25">
                  <c:v>25</c:v>
                </c:pt>
                <c:pt idx="26">
                  <c:v>25</c:v>
                </c:pt>
                <c:pt idx="27">
                  <c:v>25</c:v>
                </c:pt>
                <c:pt idx="28">
                  <c:v>25</c:v>
                </c:pt>
                <c:pt idx="29">
                  <c:v>25</c:v>
                </c:pt>
                <c:pt idx="30">
                  <c:v>25</c:v>
                </c:pt>
                <c:pt idx="31">
                  <c:v>25</c:v>
                </c:pt>
                <c:pt idx="32">
                  <c:v>25</c:v>
                </c:pt>
                <c:pt idx="33">
                  <c:v>25</c:v>
                </c:pt>
                <c:pt idx="34">
                  <c:v>25</c:v>
                </c:pt>
                <c:pt idx="35">
                  <c:v>25</c:v>
                </c:pt>
                <c:pt idx="36">
                  <c:v>25</c:v>
                </c:pt>
                <c:pt idx="37">
                  <c:v>25</c:v>
                </c:pt>
                <c:pt idx="38">
                  <c:v>25</c:v>
                </c:pt>
                <c:pt idx="39">
                  <c:v>25</c:v>
                </c:pt>
                <c:pt idx="40">
                  <c:v>25</c:v>
                </c:pt>
                <c:pt idx="41">
                  <c:v>25</c:v>
                </c:pt>
                <c:pt idx="42">
                  <c:v>25</c:v>
                </c:pt>
                <c:pt idx="43">
                  <c:v>25</c:v>
                </c:pt>
                <c:pt idx="44">
                  <c:v>25</c:v>
                </c:pt>
                <c:pt idx="45">
                  <c:v>25</c:v>
                </c:pt>
                <c:pt idx="46">
                  <c:v>25</c:v>
                </c:pt>
                <c:pt idx="47">
                  <c:v>25</c:v>
                </c:pt>
                <c:pt idx="48">
                  <c:v>25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69C2-4E20-B371-9E2ABD42C7AD}"/>
            </c:ext>
          </c:extLst>
        </c:ser>
        <c:ser>
          <c:idx val="2"/>
          <c:order val="2"/>
          <c:tx>
            <c:strRef>
              <c:f>'PM2,5'!$I$19</c:f>
              <c:strCache>
                <c:ptCount val="1"/>
                <c:pt idx="0">
                  <c:v>Poz. dop. (średnia roczna) II faza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'PM2,5'!$F$20:$F$71</c:f>
              <c:numCache>
                <c:formatCode>General</c:formatCode>
                <c:ptCount val="48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8">
                  <c:v>2015</c:v>
                </c:pt>
                <c:pt idx="29">
                  <c:v>2016</c:v>
                </c:pt>
                <c:pt idx="30">
                  <c:v>2017</c:v>
                </c:pt>
                <c:pt idx="31">
                  <c:v>2018</c:v>
                </c:pt>
                <c:pt idx="32">
                  <c:v>2019</c:v>
                </c:pt>
                <c:pt idx="33">
                  <c:v>2020</c:v>
                </c:pt>
                <c:pt idx="34">
                  <c:v>2021</c:v>
                </c:pt>
                <c:pt idx="35">
                  <c:v>2022</c:v>
                </c:pt>
                <c:pt idx="36">
                  <c:v>2023</c:v>
                </c:pt>
                <c:pt idx="37">
                  <c:v>2024</c:v>
                </c:pt>
                <c:pt idx="39">
                  <c:v>2022</c:v>
                </c:pt>
                <c:pt idx="40">
                  <c:v>2023</c:v>
                </c:pt>
                <c:pt idx="42">
                  <c:v>2020</c:v>
                </c:pt>
                <c:pt idx="43">
                  <c:v>2021</c:v>
                </c:pt>
                <c:pt idx="44">
                  <c:v>2022</c:v>
                </c:pt>
                <c:pt idx="45">
                  <c:v>2023</c:v>
                </c:pt>
                <c:pt idx="47">
                  <c:v>2020</c:v>
                </c:pt>
              </c:numCache>
            </c:numRef>
          </c:cat>
          <c:val>
            <c:numRef>
              <c:f>'PM2,5'!$I$20:$I$72</c:f>
              <c:numCache>
                <c:formatCode>#,##0</c:formatCode>
                <c:ptCount val="49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  <c:pt idx="6">
                  <c:v>20</c:v>
                </c:pt>
                <c:pt idx="7">
                  <c:v>20</c:v>
                </c:pt>
                <c:pt idx="8">
                  <c:v>20</c:v>
                </c:pt>
                <c:pt idx="9">
                  <c:v>20</c:v>
                </c:pt>
                <c:pt idx="10">
                  <c:v>20</c:v>
                </c:pt>
                <c:pt idx="11">
                  <c:v>20</c:v>
                </c:pt>
                <c:pt idx="12">
                  <c:v>20</c:v>
                </c:pt>
                <c:pt idx="13">
                  <c:v>20</c:v>
                </c:pt>
                <c:pt idx="14">
                  <c:v>20</c:v>
                </c:pt>
                <c:pt idx="15">
                  <c:v>20</c:v>
                </c:pt>
                <c:pt idx="16">
                  <c:v>20</c:v>
                </c:pt>
                <c:pt idx="17">
                  <c:v>20</c:v>
                </c:pt>
                <c:pt idx="18">
                  <c:v>20</c:v>
                </c:pt>
                <c:pt idx="19">
                  <c:v>20</c:v>
                </c:pt>
                <c:pt idx="20">
                  <c:v>20</c:v>
                </c:pt>
                <c:pt idx="21">
                  <c:v>20</c:v>
                </c:pt>
                <c:pt idx="22">
                  <c:v>20</c:v>
                </c:pt>
                <c:pt idx="23">
                  <c:v>20</c:v>
                </c:pt>
                <c:pt idx="24">
                  <c:v>20</c:v>
                </c:pt>
                <c:pt idx="25">
                  <c:v>20</c:v>
                </c:pt>
                <c:pt idx="26">
                  <c:v>20</c:v>
                </c:pt>
                <c:pt idx="27">
                  <c:v>20</c:v>
                </c:pt>
                <c:pt idx="28">
                  <c:v>20</c:v>
                </c:pt>
                <c:pt idx="29">
                  <c:v>20</c:v>
                </c:pt>
                <c:pt idx="30">
                  <c:v>20</c:v>
                </c:pt>
                <c:pt idx="31">
                  <c:v>20</c:v>
                </c:pt>
                <c:pt idx="32">
                  <c:v>20</c:v>
                </c:pt>
                <c:pt idx="33">
                  <c:v>20</c:v>
                </c:pt>
                <c:pt idx="34">
                  <c:v>20</c:v>
                </c:pt>
                <c:pt idx="35">
                  <c:v>20</c:v>
                </c:pt>
                <c:pt idx="36">
                  <c:v>20</c:v>
                </c:pt>
                <c:pt idx="37">
                  <c:v>20</c:v>
                </c:pt>
                <c:pt idx="38">
                  <c:v>20</c:v>
                </c:pt>
                <c:pt idx="39">
                  <c:v>20</c:v>
                </c:pt>
                <c:pt idx="40">
                  <c:v>20</c:v>
                </c:pt>
                <c:pt idx="41">
                  <c:v>20</c:v>
                </c:pt>
                <c:pt idx="42">
                  <c:v>20</c:v>
                </c:pt>
                <c:pt idx="43">
                  <c:v>20</c:v>
                </c:pt>
                <c:pt idx="44">
                  <c:v>20</c:v>
                </c:pt>
                <c:pt idx="45">
                  <c:v>20</c:v>
                </c:pt>
                <c:pt idx="46">
                  <c:v>20</c:v>
                </c:pt>
                <c:pt idx="47">
                  <c:v>20</c:v>
                </c:pt>
                <c:pt idx="48">
                  <c:v>20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69C2-4E20-B371-9E2ABD42C7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4174616"/>
        <c:axId val="384177360"/>
      </c:lineChart>
      <c:catAx>
        <c:axId val="384174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384177360"/>
        <c:crosses val="autoZero"/>
        <c:auto val="1"/>
        <c:lblAlgn val="ctr"/>
        <c:lblOffset val="100"/>
        <c:noMultiLvlLbl val="0"/>
      </c:catAx>
      <c:valAx>
        <c:axId val="384177360"/>
        <c:scaling>
          <c:orientation val="minMax"/>
          <c:max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900"/>
                  <a:t>S</a:t>
                </a:r>
                <a:r>
                  <a:rPr lang="pl-PL" sz="900"/>
                  <a:t>tężenia średnioroczne PM2,5 [µg/m</a:t>
                </a:r>
                <a:r>
                  <a:rPr lang="pl-PL" sz="900" baseline="30000"/>
                  <a:t>3</a:t>
                </a:r>
                <a:r>
                  <a:rPr lang="pl-PL" sz="900"/>
                  <a:t>]</a:t>
                </a:r>
              </a:p>
            </c:rich>
          </c:tx>
          <c:layout>
            <c:manualLayout>
              <c:xMode val="edge"/>
              <c:yMode val="edge"/>
              <c:x val="4.8218790612338507E-3"/>
              <c:y val="0.117933016033162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l-PL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384174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139796790626234"/>
          <c:y val="5.3039947886210817E-2"/>
          <c:w val="0.36067022954875566"/>
          <c:h val="0.14312050826515765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625026744441"/>
          <c:y val="0.1357377389336239"/>
          <c:w val="0.87355812290391266"/>
          <c:h val="0.633649302265284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Pb!$G$37</c:f>
              <c:strCache>
                <c:ptCount val="1"/>
                <c:pt idx="0">
                  <c:v>Średnia roczna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cat>
            <c:numRef>
              <c:f>Pb!$F$38:$F$65</c:f>
              <c:numCache>
                <c:formatCode>General</c:formatCode>
                <c:ptCount val="1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2023</c:v>
                </c:pt>
                <c:pt idx="7">
                  <c:v>2024</c:v>
                </c:pt>
                <c:pt idx="9">
                  <c:v>2015</c:v>
                </c:pt>
                <c:pt idx="10">
                  <c:v>2023</c:v>
                </c:pt>
                <c:pt idx="12">
                  <c:v>2020</c:v>
                </c:pt>
                <c:pt idx="13">
                  <c:v>2024</c:v>
                </c:pt>
              </c:numCache>
            </c:numRef>
          </c:cat>
          <c:val>
            <c:numRef>
              <c:f>Pb!$G$38:$G$65</c:f>
              <c:numCache>
                <c:formatCode>0.000</c:formatCode>
                <c:ptCount val="14"/>
                <c:pt idx="0">
                  <c:v>1.6E-2</c:v>
                </c:pt>
                <c:pt idx="1">
                  <c:v>1.7000000000000001E-2</c:v>
                </c:pt>
                <c:pt idx="2">
                  <c:v>1.6E-2</c:v>
                </c:pt>
                <c:pt idx="3">
                  <c:v>1.4999999999999999E-2</c:v>
                </c:pt>
                <c:pt idx="4">
                  <c:v>1.0999999999999999E-2</c:v>
                </c:pt>
                <c:pt idx="5">
                  <c:v>8.9999999999999993E-3</c:v>
                </c:pt>
                <c:pt idx="6">
                  <c:v>6.0000000000000001E-3</c:v>
                </c:pt>
                <c:pt idx="7">
                  <c:v>8.9999999999999993E-3</c:v>
                </c:pt>
                <c:pt idx="9">
                  <c:v>1.7000000000000001E-2</c:v>
                </c:pt>
                <c:pt idx="10">
                  <c:v>8.0000000000000002E-3</c:v>
                </c:pt>
                <c:pt idx="12">
                  <c:v>8.9999999999999993E-3</c:v>
                </c:pt>
                <c:pt idx="13">
                  <c:v>8.9999999999999993E-3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B94-4BA3-80CC-54B2FA0742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4178144"/>
        <c:axId val="384172656"/>
      </c:barChart>
      <c:lineChart>
        <c:grouping val="standard"/>
        <c:varyColors val="0"/>
        <c:ser>
          <c:idx val="1"/>
          <c:order val="1"/>
          <c:tx>
            <c:strRef>
              <c:f>Pb!$H$37</c:f>
              <c:strCache>
                <c:ptCount val="1"/>
                <c:pt idx="0">
                  <c:v>Poz. dop. (średnia roczna)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Pb!$F$38:$F$65</c:f>
              <c:numCache>
                <c:formatCode>General</c:formatCode>
                <c:ptCount val="1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2023</c:v>
                </c:pt>
                <c:pt idx="7">
                  <c:v>2024</c:v>
                </c:pt>
                <c:pt idx="9">
                  <c:v>2015</c:v>
                </c:pt>
                <c:pt idx="10">
                  <c:v>2023</c:v>
                </c:pt>
                <c:pt idx="12">
                  <c:v>2020</c:v>
                </c:pt>
                <c:pt idx="13">
                  <c:v>2024</c:v>
                </c:pt>
              </c:numCache>
            </c:numRef>
          </c:cat>
          <c:val>
            <c:numRef>
              <c:f>Pb!$H$38:$H$65</c:f>
              <c:numCache>
                <c:formatCode>0.0</c:formatCode>
                <c:ptCount val="14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  <c:pt idx="8">
                  <c:v>0.5</c:v>
                </c:pt>
                <c:pt idx="9">
                  <c:v>0.5</c:v>
                </c:pt>
                <c:pt idx="10">
                  <c:v>0.5</c:v>
                </c:pt>
                <c:pt idx="11">
                  <c:v>0.5</c:v>
                </c:pt>
                <c:pt idx="12" formatCode="General">
                  <c:v>0.5</c:v>
                </c:pt>
                <c:pt idx="13" formatCode="General">
                  <c:v>0.5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B94-4BA3-80CC-54B2FA0742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4178144"/>
        <c:axId val="384172656"/>
      </c:lineChart>
      <c:catAx>
        <c:axId val="38417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384172656"/>
        <c:crossesAt val="0"/>
        <c:auto val="1"/>
        <c:lblAlgn val="ctr"/>
        <c:lblOffset val="100"/>
        <c:noMultiLvlLbl val="0"/>
      </c:catAx>
      <c:valAx>
        <c:axId val="384172656"/>
        <c:scaling>
          <c:orientation val="minMax"/>
          <c:max val="0.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900"/>
                  <a:t>S</a:t>
                </a:r>
                <a:r>
                  <a:rPr lang="pl-PL" sz="900"/>
                  <a:t>tężenia średnioroczne Pb [µg/m</a:t>
                </a:r>
                <a:r>
                  <a:rPr lang="pl-PL" sz="900" baseline="30000"/>
                  <a:t>3</a:t>
                </a:r>
                <a:r>
                  <a:rPr lang="pl-PL" sz="900"/>
                  <a:t>]</a:t>
                </a:r>
              </a:p>
            </c:rich>
          </c:tx>
          <c:layout>
            <c:manualLayout>
              <c:xMode val="edge"/>
              <c:yMode val="edge"/>
              <c:x val="1.3451675226386637E-2"/>
              <c:y val="0.131545140550100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l-PL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384178144"/>
        <c:crosses val="autoZero"/>
        <c:crossBetween val="between"/>
        <c:minorUnit val="0.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1147587409914448"/>
          <c:y val="0.19060056732422365"/>
          <c:w val="0.26865268141630883"/>
          <c:h val="0.11644746386317548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585333083364581E-2"/>
          <c:y val="0.11859981512593702"/>
          <c:w val="0.88659792525934256"/>
          <c:h val="0.631111776453266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As!$G$36</c:f>
              <c:strCache>
                <c:ptCount val="1"/>
                <c:pt idx="0">
                  <c:v>Średnia roczna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cat>
            <c:numRef>
              <c:f>As!$F$37:$F$65</c:f>
              <c:numCache>
                <c:formatCode>General</c:formatCode>
                <c:ptCount val="1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2023</c:v>
                </c:pt>
                <c:pt idx="8">
                  <c:v>2024</c:v>
                </c:pt>
                <c:pt idx="10">
                  <c:v>2015</c:v>
                </c:pt>
                <c:pt idx="11">
                  <c:v>2023</c:v>
                </c:pt>
                <c:pt idx="13">
                  <c:v>2020</c:v>
                </c:pt>
                <c:pt idx="14">
                  <c:v>2024</c:v>
                </c:pt>
              </c:numCache>
            </c:numRef>
          </c:cat>
          <c:val>
            <c:numRef>
              <c:f>As!$G$37:$G$65</c:f>
              <c:numCache>
                <c:formatCode>0.00</c:formatCode>
                <c:ptCount val="15"/>
                <c:pt idx="0" formatCode="General">
                  <c:v>2.1800000000000002</c:v>
                </c:pt>
                <c:pt idx="1">
                  <c:v>2.09</c:v>
                </c:pt>
                <c:pt idx="2">
                  <c:v>1.57</c:v>
                </c:pt>
                <c:pt idx="3">
                  <c:v>1.45</c:v>
                </c:pt>
                <c:pt idx="4">
                  <c:v>1.45</c:v>
                </c:pt>
                <c:pt idx="5">
                  <c:v>1.35</c:v>
                </c:pt>
                <c:pt idx="6">
                  <c:v>1.77</c:v>
                </c:pt>
                <c:pt idx="7">
                  <c:v>1.17</c:v>
                </c:pt>
                <c:pt idx="8" formatCode="General">
                  <c:v>0.86</c:v>
                </c:pt>
                <c:pt idx="10" formatCode="General">
                  <c:v>1.77</c:v>
                </c:pt>
                <c:pt idx="11" formatCode="General">
                  <c:v>1.1200000000000001</c:v>
                </c:pt>
                <c:pt idx="12" formatCode="General">
                  <c:v>0</c:v>
                </c:pt>
                <c:pt idx="13" formatCode="#,##0.00">
                  <c:v>1.2</c:v>
                </c:pt>
                <c:pt idx="14" formatCode="#,##0.00">
                  <c:v>0.75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D82-47BA-95B8-B8EA562261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5007088"/>
        <c:axId val="385011008"/>
      </c:barChart>
      <c:lineChart>
        <c:grouping val="standard"/>
        <c:varyColors val="0"/>
        <c:ser>
          <c:idx val="1"/>
          <c:order val="1"/>
          <c:tx>
            <c:strRef>
              <c:f>As!$H$36</c:f>
              <c:strCache>
                <c:ptCount val="1"/>
                <c:pt idx="0">
                  <c:v>Poz. docelowy (średnia roczna)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As!$F$37:$F$65</c:f>
              <c:numCache>
                <c:formatCode>General</c:formatCode>
                <c:ptCount val="1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2023</c:v>
                </c:pt>
                <c:pt idx="8">
                  <c:v>2024</c:v>
                </c:pt>
                <c:pt idx="10">
                  <c:v>2015</c:v>
                </c:pt>
                <c:pt idx="11">
                  <c:v>2023</c:v>
                </c:pt>
                <c:pt idx="13">
                  <c:v>2020</c:v>
                </c:pt>
                <c:pt idx="14">
                  <c:v>2024</c:v>
                </c:pt>
              </c:numCache>
            </c:numRef>
          </c:cat>
          <c:val>
            <c:numRef>
              <c:f>As!$H$37:$H$65</c:f>
              <c:numCache>
                <c:formatCode>General</c:formatCode>
                <c:ptCount val="15"/>
                <c:pt idx="0">
                  <c:v>6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  <c:pt idx="5">
                  <c:v>6</c:v>
                </c:pt>
                <c:pt idx="6">
                  <c:v>6</c:v>
                </c:pt>
                <c:pt idx="7">
                  <c:v>6</c:v>
                </c:pt>
                <c:pt idx="8">
                  <c:v>6</c:v>
                </c:pt>
                <c:pt idx="9">
                  <c:v>6</c:v>
                </c:pt>
                <c:pt idx="10">
                  <c:v>6</c:v>
                </c:pt>
                <c:pt idx="11">
                  <c:v>6</c:v>
                </c:pt>
                <c:pt idx="12">
                  <c:v>6</c:v>
                </c:pt>
                <c:pt idx="13">
                  <c:v>6</c:v>
                </c:pt>
                <c:pt idx="14">
                  <c:v>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D82-47BA-95B8-B8EA562261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5007088"/>
        <c:axId val="385011008"/>
      </c:lineChart>
      <c:catAx>
        <c:axId val="385007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385011008"/>
        <c:crosses val="autoZero"/>
        <c:auto val="1"/>
        <c:lblAlgn val="ctr"/>
        <c:lblOffset val="100"/>
        <c:noMultiLvlLbl val="0"/>
      </c:catAx>
      <c:valAx>
        <c:axId val="385011008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900"/>
                  <a:t>S</a:t>
                </a:r>
                <a:r>
                  <a:rPr lang="pl-PL" sz="900"/>
                  <a:t>tężenia średnioroczne As [ng/m</a:t>
                </a:r>
                <a:r>
                  <a:rPr lang="pl-PL" sz="900" baseline="30000"/>
                  <a:t>3</a:t>
                </a:r>
                <a:r>
                  <a:rPr lang="pl-PL" sz="900"/>
                  <a:t>]</a:t>
                </a:r>
              </a:p>
            </c:rich>
          </c:tx>
          <c:layout>
            <c:manualLayout>
              <c:xMode val="edge"/>
              <c:yMode val="edge"/>
              <c:x val="1.7639567450361732E-2"/>
              <c:y val="0.143557413026233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385007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5340413924428919"/>
          <c:y val="0.17100041052296922"/>
          <c:w val="0.3245177165354331"/>
          <c:h val="0.1140241436892125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425898770597185E-2"/>
          <c:y val="0.12566756282081754"/>
          <c:w val="0.89249536107192251"/>
          <c:h val="0.637519021412013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Cd!$H$38</c:f>
              <c:strCache>
                <c:ptCount val="1"/>
                <c:pt idx="0">
                  <c:v>Średnia roczna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cat>
            <c:numRef>
              <c:f>Cd!$G$39:$G$67</c:f>
              <c:numCache>
                <c:formatCode>General</c:formatCode>
                <c:ptCount val="1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2023</c:v>
                </c:pt>
                <c:pt idx="8">
                  <c:v>2024</c:v>
                </c:pt>
                <c:pt idx="10">
                  <c:v>2015</c:v>
                </c:pt>
                <c:pt idx="11">
                  <c:v>2023</c:v>
                </c:pt>
                <c:pt idx="13">
                  <c:v>2020</c:v>
                </c:pt>
                <c:pt idx="14">
                  <c:v>2024</c:v>
                </c:pt>
              </c:numCache>
            </c:numRef>
          </c:cat>
          <c:val>
            <c:numRef>
              <c:f>Cd!$H$39:$H$67</c:f>
              <c:numCache>
                <c:formatCode>General</c:formatCode>
                <c:ptCount val="15"/>
                <c:pt idx="0">
                  <c:v>0.43</c:v>
                </c:pt>
                <c:pt idx="1">
                  <c:v>0.42</c:v>
                </c:pt>
                <c:pt idx="2">
                  <c:v>0.31</c:v>
                </c:pt>
                <c:pt idx="3" formatCode="0.00">
                  <c:v>0.4</c:v>
                </c:pt>
                <c:pt idx="4" formatCode="0.00">
                  <c:v>0.3</c:v>
                </c:pt>
                <c:pt idx="5" formatCode="#,##0.00">
                  <c:v>0.49541038300000001</c:v>
                </c:pt>
                <c:pt idx="6">
                  <c:v>0.27</c:v>
                </c:pt>
                <c:pt idx="7">
                  <c:v>0.34</c:v>
                </c:pt>
                <c:pt idx="8" formatCode="0.00">
                  <c:v>0.5</c:v>
                </c:pt>
                <c:pt idx="10">
                  <c:v>0.44</c:v>
                </c:pt>
                <c:pt idx="11">
                  <c:v>0.39</c:v>
                </c:pt>
                <c:pt idx="13" formatCode="#,##0.00">
                  <c:v>0.79512319300000001</c:v>
                </c:pt>
                <c:pt idx="14" formatCode="#,##0.00">
                  <c:v>0.41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CF5-4173-99B1-C85311F772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5013752"/>
        <c:axId val="385013360"/>
      </c:barChart>
      <c:lineChart>
        <c:grouping val="standard"/>
        <c:varyColors val="0"/>
        <c:ser>
          <c:idx val="1"/>
          <c:order val="1"/>
          <c:tx>
            <c:strRef>
              <c:f>Cd!$I$38</c:f>
              <c:strCache>
                <c:ptCount val="1"/>
                <c:pt idx="0">
                  <c:v>Poz. docelowy (średnia roczna)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Cd!$G$39:$G$67</c:f>
              <c:numCache>
                <c:formatCode>General</c:formatCode>
                <c:ptCount val="1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2023</c:v>
                </c:pt>
                <c:pt idx="8">
                  <c:v>2024</c:v>
                </c:pt>
                <c:pt idx="10">
                  <c:v>2015</c:v>
                </c:pt>
                <c:pt idx="11">
                  <c:v>2023</c:v>
                </c:pt>
                <c:pt idx="13">
                  <c:v>2020</c:v>
                </c:pt>
                <c:pt idx="14">
                  <c:v>2024</c:v>
                </c:pt>
              </c:numCache>
            </c:numRef>
          </c:cat>
          <c:val>
            <c:numRef>
              <c:f>Cd!$I$39:$I$67</c:f>
              <c:numCache>
                <c:formatCode>General</c:formatCode>
                <c:ptCount val="15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CF5-4173-99B1-C85311F772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5013752"/>
        <c:axId val="385013360"/>
      </c:lineChart>
      <c:catAx>
        <c:axId val="385013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385013360"/>
        <c:crosses val="autoZero"/>
        <c:auto val="1"/>
        <c:lblAlgn val="ctr"/>
        <c:lblOffset val="100"/>
        <c:noMultiLvlLbl val="0"/>
      </c:catAx>
      <c:valAx>
        <c:axId val="385013360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900"/>
                  <a:t>S</a:t>
                </a:r>
                <a:r>
                  <a:rPr lang="pl-PL" sz="900"/>
                  <a:t>tężenia średnioroczne Cd [ng/m</a:t>
                </a:r>
                <a:r>
                  <a:rPr lang="pl-PL" sz="900" baseline="30000"/>
                  <a:t>3</a:t>
                </a:r>
                <a:r>
                  <a:rPr lang="pl-PL" sz="900"/>
                  <a:t>]</a:t>
                </a:r>
              </a:p>
            </c:rich>
          </c:tx>
          <c:layout>
            <c:manualLayout>
              <c:xMode val="edge"/>
              <c:yMode val="edge"/>
              <c:x val="1.5433036117616808E-2"/>
              <c:y val="0.143557413026233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38501375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4394611198754625"/>
          <c:y val="0.14748022236146394"/>
          <c:w val="0.33529680139473861"/>
          <c:h val="0.1179441750494634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406839017644043E-2"/>
          <c:y val="0.1357377389336239"/>
          <c:w val="0.88377640471994823"/>
          <c:h val="0.62412547804319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Ni!$H$41</c:f>
              <c:strCache>
                <c:ptCount val="1"/>
                <c:pt idx="0">
                  <c:v>Średnia roczna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cat>
            <c:numRef>
              <c:f>Ni!$G$42:$G$70</c:f>
              <c:numCache>
                <c:formatCode>General</c:formatCode>
                <c:ptCount val="1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2023</c:v>
                </c:pt>
                <c:pt idx="8">
                  <c:v>2024</c:v>
                </c:pt>
                <c:pt idx="10">
                  <c:v>2015</c:v>
                </c:pt>
                <c:pt idx="11">
                  <c:v>2023</c:v>
                </c:pt>
                <c:pt idx="13">
                  <c:v>2020</c:v>
                </c:pt>
                <c:pt idx="14">
                  <c:v>2024</c:v>
                </c:pt>
              </c:numCache>
            </c:numRef>
          </c:cat>
          <c:val>
            <c:numRef>
              <c:f>Ni!$H$42:$H$70</c:f>
              <c:numCache>
                <c:formatCode>General</c:formatCode>
                <c:ptCount val="15"/>
                <c:pt idx="0">
                  <c:v>1.1200000000000001</c:v>
                </c:pt>
                <c:pt idx="1">
                  <c:v>1.27</c:v>
                </c:pt>
                <c:pt idx="2">
                  <c:v>2.93</c:v>
                </c:pt>
                <c:pt idx="3" formatCode="0.00">
                  <c:v>2.1</c:v>
                </c:pt>
                <c:pt idx="4">
                  <c:v>4.08</c:v>
                </c:pt>
                <c:pt idx="5" formatCode="#,##0.00">
                  <c:v>2.6128702189999999</c:v>
                </c:pt>
                <c:pt idx="6">
                  <c:v>2.63</c:v>
                </c:pt>
                <c:pt idx="7">
                  <c:v>0.91</c:v>
                </c:pt>
                <c:pt idx="8">
                  <c:v>0.69</c:v>
                </c:pt>
                <c:pt idx="10">
                  <c:v>1.36</c:v>
                </c:pt>
                <c:pt idx="11">
                  <c:v>0.82</c:v>
                </c:pt>
                <c:pt idx="13" formatCode="#,##0.00">
                  <c:v>1.505468373</c:v>
                </c:pt>
                <c:pt idx="14" formatCode="#,##0.00">
                  <c:v>0.91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999-4891-B2D2-FC195D4058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5009440"/>
        <c:axId val="385007872"/>
      </c:barChart>
      <c:lineChart>
        <c:grouping val="standard"/>
        <c:varyColors val="0"/>
        <c:ser>
          <c:idx val="1"/>
          <c:order val="1"/>
          <c:tx>
            <c:strRef>
              <c:f>Ni!$I$41</c:f>
              <c:strCache>
                <c:ptCount val="1"/>
                <c:pt idx="0">
                  <c:v>Poz. docelowy (średnia roczna)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Ni!$G$42:$G$70</c:f>
              <c:numCache>
                <c:formatCode>General</c:formatCode>
                <c:ptCount val="1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2023</c:v>
                </c:pt>
                <c:pt idx="8">
                  <c:v>2024</c:v>
                </c:pt>
                <c:pt idx="10">
                  <c:v>2015</c:v>
                </c:pt>
                <c:pt idx="11">
                  <c:v>2023</c:v>
                </c:pt>
                <c:pt idx="13">
                  <c:v>2020</c:v>
                </c:pt>
                <c:pt idx="14">
                  <c:v>2024</c:v>
                </c:pt>
              </c:numCache>
            </c:numRef>
          </c:cat>
          <c:val>
            <c:numRef>
              <c:f>Ni!$I$42:$I$70</c:f>
              <c:numCache>
                <c:formatCode>General</c:formatCode>
                <c:ptCount val="15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  <c:pt idx="6">
                  <c:v>20</c:v>
                </c:pt>
                <c:pt idx="7">
                  <c:v>20</c:v>
                </c:pt>
                <c:pt idx="8">
                  <c:v>20</c:v>
                </c:pt>
                <c:pt idx="9">
                  <c:v>20</c:v>
                </c:pt>
                <c:pt idx="10">
                  <c:v>20</c:v>
                </c:pt>
                <c:pt idx="11">
                  <c:v>20</c:v>
                </c:pt>
                <c:pt idx="12">
                  <c:v>20</c:v>
                </c:pt>
                <c:pt idx="13">
                  <c:v>20</c:v>
                </c:pt>
                <c:pt idx="14">
                  <c:v>20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999-4891-B2D2-FC195D4058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5009440"/>
        <c:axId val="385007872"/>
      </c:lineChart>
      <c:catAx>
        <c:axId val="38500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385007872"/>
        <c:crosses val="autoZero"/>
        <c:auto val="1"/>
        <c:lblAlgn val="ctr"/>
        <c:lblOffset val="100"/>
        <c:noMultiLvlLbl val="0"/>
      </c:catAx>
      <c:valAx>
        <c:axId val="385007872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900"/>
                  <a:t>S</a:t>
                </a:r>
                <a:r>
                  <a:rPr lang="pl-PL" sz="900"/>
                  <a:t>tężenia średnioroczne Ni [ng/m</a:t>
                </a:r>
                <a:r>
                  <a:rPr lang="pl-PL" sz="900" baseline="30000"/>
                  <a:t>3</a:t>
                </a:r>
                <a:r>
                  <a:rPr lang="pl-PL" sz="900"/>
                  <a:t>]</a:t>
                </a:r>
              </a:p>
            </c:rich>
          </c:tx>
          <c:layout>
            <c:manualLayout>
              <c:xMode val="edge"/>
              <c:yMode val="edge"/>
              <c:x val="1.3226504784871883E-2"/>
              <c:y val="0.1571352287353731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385009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6007151246429585"/>
          <c:y val="0.19060056732422365"/>
          <c:w val="0.31785049099665719"/>
          <c:h val="0.13508212002703895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657805866879657E-2"/>
          <c:y val="8.1350569404261039E-2"/>
          <c:w val="0.90252541475314485"/>
          <c:h val="0.657432793045716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BaP!$G$36</c:f>
              <c:strCache>
                <c:ptCount val="1"/>
                <c:pt idx="0">
                  <c:v>Średnia roczna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cat>
            <c:numRef>
              <c:f>BaP!$F$37:$F$81</c:f>
              <c:numCache>
                <c:formatCode>General</c:formatCode>
                <c:ptCount val="3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2023</c:v>
                </c:pt>
                <c:pt idx="8">
                  <c:v>2024</c:v>
                </c:pt>
                <c:pt idx="10">
                  <c:v>2021</c:v>
                </c:pt>
                <c:pt idx="11">
                  <c:v>2023</c:v>
                </c:pt>
                <c:pt idx="13">
                  <c:v>2016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  <c:pt idx="17">
                  <c:v>2024</c:v>
                </c:pt>
                <c:pt idx="19">
                  <c:v>2016</c:v>
                </c:pt>
                <c:pt idx="20">
                  <c:v>2018</c:v>
                </c:pt>
                <c:pt idx="21">
                  <c:v>2021</c:v>
                </c:pt>
                <c:pt idx="22">
                  <c:v>2022</c:v>
                </c:pt>
                <c:pt idx="23">
                  <c:v>2024</c:v>
                </c:pt>
                <c:pt idx="25">
                  <c:v>2022</c:v>
                </c:pt>
                <c:pt idx="26">
                  <c:v>2023</c:v>
                </c:pt>
                <c:pt idx="28">
                  <c:v>2020</c:v>
                </c:pt>
                <c:pt idx="29">
                  <c:v>2024</c:v>
                </c:pt>
              </c:numCache>
            </c:numRef>
          </c:cat>
          <c:val>
            <c:numRef>
              <c:f>BaP!$G$37:$G$81</c:f>
              <c:numCache>
                <c:formatCode>General</c:formatCode>
                <c:ptCount val="30"/>
                <c:pt idx="0">
                  <c:v>3.38</c:v>
                </c:pt>
                <c:pt idx="1">
                  <c:v>4.4000000000000004</c:v>
                </c:pt>
                <c:pt idx="2">
                  <c:v>4.58</c:v>
                </c:pt>
                <c:pt idx="3">
                  <c:v>3.43</c:v>
                </c:pt>
                <c:pt idx="4">
                  <c:v>3.18</c:v>
                </c:pt>
                <c:pt idx="5" formatCode="#,##0.00">
                  <c:v>2.6612049180000001</c:v>
                </c:pt>
                <c:pt idx="6">
                  <c:v>2.72</c:v>
                </c:pt>
                <c:pt idx="7">
                  <c:v>0.94</c:v>
                </c:pt>
                <c:pt idx="8">
                  <c:v>1.89</c:v>
                </c:pt>
                <c:pt idx="10">
                  <c:v>3.41</c:v>
                </c:pt>
                <c:pt idx="11">
                  <c:v>1.29</c:v>
                </c:pt>
                <c:pt idx="13">
                  <c:v>4.6900000000000004</c:v>
                </c:pt>
                <c:pt idx="14">
                  <c:v>3.63</c:v>
                </c:pt>
                <c:pt idx="15">
                  <c:v>2.41</c:v>
                </c:pt>
                <c:pt idx="16">
                  <c:v>1.41</c:v>
                </c:pt>
                <c:pt idx="17">
                  <c:v>2.13</c:v>
                </c:pt>
                <c:pt idx="19">
                  <c:v>5.05</c:v>
                </c:pt>
                <c:pt idx="20">
                  <c:v>2.93</c:v>
                </c:pt>
                <c:pt idx="21">
                  <c:v>3.13</c:v>
                </c:pt>
                <c:pt idx="22">
                  <c:v>2.5</c:v>
                </c:pt>
                <c:pt idx="23" formatCode="0.00">
                  <c:v>1.8</c:v>
                </c:pt>
                <c:pt idx="25">
                  <c:v>3.46</c:v>
                </c:pt>
                <c:pt idx="26">
                  <c:v>2.2599999999999998</c:v>
                </c:pt>
                <c:pt idx="28" formatCode="#,##0.00">
                  <c:v>2.3893945780000001</c:v>
                </c:pt>
                <c:pt idx="29" formatCode="#,##0.00">
                  <c:v>1.63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3BE-47FE-8501-3821AA01D3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5014144"/>
        <c:axId val="385011400"/>
      </c:barChart>
      <c:lineChart>
        <c:grouping val="standard"/>
        <c:varyColors val="0"/>
        <c:ser>
          <c:idx val="1"/>
          <c:order val="1"/>
          <c:tx>
            <c:strRef>
              <c:f>BaP!$H$36</c:f>
              <c:strCache>
                <c:ptCount val="1"/>
                <c:pt idx="0">
                  <c:v>Poz. docelowy (średnia roczna)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BaP!$F$37:$F$81</c:f>
              <c:numCache>
                <c:formatCode>General</c:formatCode>
                <c:ptCount val="3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2023</c:v>
                </c:pt>
                <c:pt idx="8">
                  <c:v>2024</c:v>
                </c:pt>
                <c:pt idx="10">
                  <c:v>2021</c:v>
                </c:pt>
                <c:pt idx="11">
                  <c:v>2023</c:v>
                </c:pt>
                <c:pt idx="13">
                  <c:v>2016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  <c:pt idx="17">
                  <c:v>2024</c:v>
                </c:pt>
                <c:pt idx="19">
                  <c:v>2016</c:v>
                </c:pt>
                <c:pt idx="20">
                  <c:v>2018</c:v>
                </c:pt>
                <c:pt idx="21">
                  <c:v>2021</c:v>
                </c:pt>
                <c:pt idx="22">
                  <c:v>2022</c:v>
                </c:pt>
                <c:pt idx="23">
                  <c:v>2024</c:v>
                </c:pt>
                <c:pt idx="25">
                  <c:v>2022</c:v>
                </c:pt>
                <c:pt idx="26">
                  <c:v>2023</c:v>
                </c:pt>
                <c:pt idx="28">
                  <c:v>2020</c:v>
                </c:pt>
                <c:pt idx="29">
                  <c:v>2024</c:v>
                </c:pt>
              </c:numCache>
            </c:numRef>
          </c:cat>
          <c:val>
            <c:numRef>
              <c:f>BaP!$H$37:$H$81</c:f>
              <c:numCache>
                <c:formatCode>General</c:formatCode>
                <c:ptCount val="3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D3BE-47FE-8501-3821AA01D3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5014144"/>
        <c:axId val="385011400"/>
      </c:lineChart>
      <c:catAx>
        <c:axId val="385014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385011400"/>
        <c:crosses val="autoZero"/>
        <c:auto val="1"/>
        <c:lblAlgn val="ctr"/>
        <c:lblOffset val="100"/>
        <c:noMultiLvlLbl val="0"/>
      </c:catAx>
      <c:valAx>
        <c:axId val="385011400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900"/>
                  <a:t>S</a:t>
                </a:r>
                <a:r>
                  <a:rPr lang="pl-PL" sz="900"/>
                  <a:t>tężenia średnioroczne B(a)P [ng/m</a:t>
                </a:r>
                <a:r>
                  <a:rPr lang="pl-PL" sz="900" baseline="30000"/>
                  <a:t>3</a:t>
                </a:r>
                <a:r>
                  <a:rPr lang="pl-PL" sz="900"/>
                  <a:t>]</a:t>
                </a:r>
              </a:p>
            </c:rich>
          </c:tx>
          <c:layout>
            <c:manualLayout>
              <c:xMode val="edge"/>
              <c:yMode val="edge"/>
              <c:x val="1.1433403729418142E-2"/>
              <c:y val="0.137472897912809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38501414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4050091588606539"/>
          <c:y val="5.1941306779549494E-2"/>
          <c:w val="0.34937763154467877"/>
          <c:h val="0.10777707104160726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pl-PL" b="1"/>
              <a:t>NO</a:t>
            </a:r>
            <a:r>
              <a:rPr lang="pl-PL" b="1" baseline="-25000"/>
              <a:t>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Op!$A$35</c:f>
              <c:strCache>
                <c:ptCount val="1"/>
                <c:pt idx="0">
                  <c:v>NOₓ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</c:spPr>
          <c:dPt>
            <c:idx val="0"/>
            <c:bubble3D val="0"/>
            <c:spPr>
              <a:solidFill>
                <a:srgbClr val="BFBFBF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2D4-4A5F-BC70-74000BA3D563}"/>
              </c:ext>
            </c:extLst>
          </c:dPt>
          <c:dPt>
            <c:idx val="1"/>
            <c:bubble3D val="0"/>
            <c:spPr>
              <a:solidFill>
                <a:srgbClr val="B9DFE8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2D4-4A5F-BC70-74000BA3D563}"/>
              </c:ext>
            </c:extLst>
          </c:dPt>
          <c:dPt>
            <c:idx val="2"/>
            <c:bubble3D val="0"/>
            <c:spPr>
              <a:solidFill>
                <a:srgbClr val="FFD75B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2D4-4A5F-BC70-74000BA3D563}"/>
              </c:ext>
            </c:extLst>
          </c:dPt>
          <c:dPt>
            <c:idx val="3"/>
            <c:bubble3D val="0"/>
            <c:spPr>
              <a:solidFill>
                <a:srgbClr val="C2B5D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2D4-4A5F-BC70-74000BA3D563}"/>
              </c:ext>
            </c:extLst>
          </c:dPt>
          <c:dPt>
            <c:idx val="4"/>
            <c:bubble3D val="0"/>
            <c:spPr>
              <a:solidFill>
                <a:srgbClr val="C3D79C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2D4-4A5F-BC70-74000BA3D563}"/>
              </c:ext>
            </c:extLst>
          </c:dPt>
          <c:dLbls>
            <c:dLbl>
              <c:idx val="0"/>
              <c:layout>
                <c:manualLayout>
                  <c:x val="4.9846259041229073E-2"/>
                  <c:y val="2.4312225557965115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2D4-4A5F-BC70-74000BA3D56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9024733170226177"/>
                  <c:y val="0.1105469075524311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2D4-4A5F-BC70-74000BA3D56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9575850169339411E-2"/>
                  <c:y val="-0.186565241081635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2D4-4A5F-BC70-74000BA3D56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1170138153672395E-3"/>
                  <c:y val="-5.328744743710511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2D4-4A5F-BC70-74000BA3D56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521879507259693"/>
                  <c:y val="0.1447323155161914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42D4-4A5F-BC70-74000BA3D563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Op!$B$22:$F$22</c:f>
              <c:strCache>
                <c:ptCount val="5"/>
                <c:pt idx="0">
                  <c:v>Komunalno-bytowa</c:v>
                </c:pt>
                <c:pt idx="1">
                  <c:v>Transport drogowy</c:v>
                </c:pt>
                <c:pt idx="2">
                  <c:v>Punktowa</c:v>
                </c:pt>
                <c:pt idx="3">
                  <c:v>Hałdy i wyrobiska</c:v>
                </c:pt>
                <c:pt idx="4">
                  <c:v>Inne źródła</c:v>
                </c:pt>
              </c:strCache>
            </c:strRef>
          </c:cat>
          <c:val>
            <c:numRef>
              <c:f>Op!$B$35:$F$35</c:f>
              <c:numCache>
                <c:formatCode>0.0</c:formatCode>
                <c:ptCount val="5"/>
                <c:pt idx="0">
                  <c:v>5.6295303199447728</c:v>
                </c:pt>
                <c:pt idx="1">
                  <c:v>19.740841831168797</c:v>
                </c:pt>
                <c:pt idx="2">
                  <c:v>56.907098349843167</c:v>
                </c:pt>
                <c:pt idx="4">
                  <c:v>17.722529499043262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42D4-4A5F-BC70-74000BA3D5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pl-PL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pl-PL" b="1"/>
              <a:t>Pył PM2,5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19059238832173855"/>
          <c:y val="0.25187817009690217"/>
          <c:w val="0.63407513377789615"/>
          <c:h val="0.63558302074046658"/>
        </c:manualLayout>
      </c:layout>
      <c:pieChart>
        <c:varyColors val="1"/>
        <c:ser>
          <c:idx val="0"/>
          <c:order val="0"/>
          <c:tx>
            <c:strRef>
              <c:f>Op!$A$26</c:f>
              <c:strCache>
                <c:ptCount val="1"/>
                <c:pt idx="0">
                  <c:v>PM2,5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</c:spPr>
          <c:dPt>
            <c:idx val="0"/>
            <c:bubble3D val="0"/>
            <c:spPr>
              <a:solidFill>
                <a:srgbClr val="BFBFBF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E4A-4273-BBCD-B060E1F40E70}"/>
              </c:ext>
            </c:extLst>
          </c:dPt>
          <c:dPt>
            <c:idx val="1"/>
            <c:bubble3D val="0"/>
            <c:spPr>
              <a:solidFill>
                <a:srgbClr val="B9DFE8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E4A-4273-BBCD-B060E1F40E70}"/>
              </c:ext>
            </c:extLst>
          </c:dPt>
          <c:dPt>
            <c:idx val="2"/>
            <c:bubble3D val="0"/>
            <c:spPr>
              <a:solidFill>
                <a:srgbClr val="FFD75B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E4A-4273-BBCD-B060E1F40E70}"/>
              </c:ext>
            </c:extLst>
          </c:dPt>
          <c:dPt>
            <c:idx val="3"/>
            <c:bubble3D val="0"/>
            <c:spPr>
              <a:solidFill>
                <a:srgbClr val="C2B5D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E4A-4273-BBCD-B060E1F40E70}"/>
              </c:ext>
            </c:extLst>
          </c:dPt>
          <c:dPt>
            <c:idx val="4"/>
            <c:bubble3D val="0"/>
            <c:spPr>
              <a:solidFill>
                <a:srgbClr val="C3D79C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E4A-4273-BBCD-B060E1F40E70}"/>
              </c:ext>
            </c:extLst>
          </c:dPt>
          <c:dLbls>
            <c:dLbl>
              <c:idx val="0"/>
              <c:layout>
                <c:manualLayout>
                  <c:x val="-0.14011303539567729"/>
                  <c:y val="-0.2038102971185590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E4A-4273-BBCD-B060E1F40E7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3374501864336183E-2"/>
                  <c:y val="-1.2504407098366435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E4A-4273-BBCD-B060E1F40E7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9575850169339411E-2"/>
                  <c:y val="0.1119422216049317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E4A-4273-BBCD-B060E1F40E7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8.9148815692475347E-2"/>
                  <c:y val="-9.8680541458776271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E4A-4273-BBCD-B060E1F40E70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2070128954369161"/>
                  <c:y val="-1.534289896259575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BE4A-4273-BBCD-B060E1F40E70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Op!$B$22:$F$22</c:f>
              <c:strCache>
                <c:ptCount val="5"/>
                <c:pt idx="0">
                  <c:v>Komunalno-bytowa</c:v>
                </c:pt>
                <c:pt idx="1">
                  <c:v>Transport drogowy</c:v>
                </c:pt>
                <c:pt idx="2">
                  <c:v>Punktowa</c:v>
                </c:pt>
                <c:pt idx="3">
                  <c:v>Hałdy i wyrobiska</c:v>
                </c:pt>
                <c:pt idx="4">
                  <c:v>Inne źródła</c:v>
                </c:pt>
              </c:strCache>
            </c:strRef>
          </c:cat>
          <c:val>
            <c:numRef>
              <c:f>Op!$B$26:$F$26</c:f>
              <c:numCache>
                <c:formatCode>0.0</c:formatCode>
                <c:ptCount val="5"/>
                <c:pt idx="0">
                  <c:v>85.546717880376661</c:v>
                </c:pt>
                <c:pt idx="1">
                  <c:v>4.6124812130666211</c:v>
                </c:pt>
                <c:pt idx="2">
                  <c:v>7.5920724477042398</c:v>
                </c:pt>
                <c:pt idx="3">
                  <c:v>0.1238751638919403</c:v>
                </c:pt>
                <c:pt idx="4">
                  <c:v>2.1248532949605514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BE4A-4273-BBCD-B060E1F40E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pl-PL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pl-PL" b="1"/>
              <a:t>Benzo(a)piren</a:t>
            </a:r>
          </a:p>
        </c:rich>
      </c:tx>
      <c:layout>
        <c:manualLayout>
          <c:xMode val="edge"/>
          <c:yMode val="edge"/>
          <c:x val="0.2188327432821956"/>
          <c:y val="3.25644504748982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Op!$A$29</c:f>
              <c:strCache>
                <c:ptCount val="1"/>
                <c:pt idx="0">
                  <c:v>B(a)P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</c:spPr>
          <c:dPt>
            <c:idx val="0"/>
            <c:bubble3D val="0"/>
            <c:spPr>
              <a:solidFill>
                <a:srgbClr val="BFBFBF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164-4A4D-8004-F5AA02DD850F}"/>
              </c:ext>
            </c:extLst>
          </c:dPt>
          <c:dPt>
            <c:idx val="1"/>
            <c:bubble3D val="0"/>
            <c:spPr>
              <a:solidFill>
                <a:srgbClr val="B9DFE8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164-4A4D-8004-F5AA02DD850F}"/>
              </c:ext>
            </c:extLst>
          </c:dPt>
          <c:dPt>
            <c:idx val="2"/>
            <c:bubble3D val="0"/>
            <c:spPr>
              <a:solidFill>
                <a:srgbClr val="FFD75B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164-4A4D-8004-F5AA02DD850F}"/>
              </c:ext>
            </c:extLst>
          </c:dPt>
          <c:dPt>
            <c:idx val="3"/>
            <c:bubble3D val="0"/>
            <c:spPr>
              <a:solidFill>
                <a:srgbClr val="C2B5D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164-4A4D-8004-F5AA02DD850F}"/>
              </c:ext>
            </c:extLst>
          </c:dPt>
          <c:dPt>
            <c:idx val="4"/>
            <c:bubble3D val="0"/>
            <c:spPr>
              <a:solidFill>
                <a:srgbClr val="C3D79C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164-4A4D-8004-F5AA02DD850F}"/>
              </c:ext>
            </c:extLst>
          </c:dPt>
          <c:dLbls>
            <c:dLbl>
              <c:idx val="0"/>
              <c:layout>
                <c:manualLayout>
                  <c:x val="-5.1534466320414384E-2"/>
                  <c:y val="-0.1766732550561437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164-4A4D-8004-F5AA02DD850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4181673522816447E-2"/>
                  <c:y val="1.098943364779538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164-4A4D-8004-F5AA02DD850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437657930353964E-2"/>
                  <c:y val="-2.374298870714430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164-4A4D-8004-F5AA02DD850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1170138153672395E-3"/>
                  <c:y val="-5.328744743710511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164-4A4D-8004-F5AA02DD850F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6.1107073724167203E-2"/>
                  <c:y val="-9.183858801910277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&lt;0,1%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C164-4A4D-8004-F5AA02DD850F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Op!$B$22:$F$22</c:f>
              <c:strCache>
                <c:ptCount val="5"/>
                <c:pt idx="0">
                  <c:v>Komunalno-bytowa</c:v>
                </c:pt>
                <c:pt idx="1">
                  <c:v>Transport drogowy</c:v>
                </c:pt>
                <c:pt idx="2">
                  <c:v>Punktowa</c:v>
                </c:pt>
                <c:pt idx="3">
                  <c:v>Hałdy i wyrobiska</c:v>
                </c:pt>
                <c:pt idx="4">
                  <c:v>Inne źródła</c:v>
                </c:pt>
              </c:strCache>
            </c:strRef>
          </c:cat>
          <c:val>
            <c:numRef>
              <c:f>Op!$B$29:$F$29</c:f>
              <c:numCache>
                <c:formatCode>0.0</c:formatCode>
                <c:ptCount val="5"/>
                <c:pt idx="0">
                  <c:v>94.003037750439404</c:v>
                </c:pt>
                <c:pt idx="1">
                  <c:v>0.30785396964600686</c:v>
                </c:pt>
                <c:pt idx="2">
                  <c:v>5.6845746226379337</c:v>
                </c:pt>
                <c:pt idx="4">
                  <c:v>4.5336572766504785E-3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C164-4A4D-8004-F5AA02DD85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843948811588389"/>
          <c:y val="0.32308398950131234"/>
          <c:w val="0.31944754742759601"/>
          <c:h val="0.474619058034412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pl-PL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pl-PL" b="1"/>
              <a:t>Pył PM10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Op!$A$23</c:f>
              <c:strCache>
                <c:ptCount val="1"/>
                <c:pt idx="0">
                  <c:v>PM10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</c:spPr>
          <c:dPt>
            <c:idx val="0"/>
            <c:bubble3D val="0"/>
            <c:spPr>
              <a:solidFill>
                <a:srgbClr val="BFBFBF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FA7-4BA7-B6DB-94B9D9D700FB}"/>
              </c:ext>
            </c:extLst>
          </c:dPt>
          <c:dPt>
            <c:idx val="1"/>
            <c:bubble3D val="0"/>
            <c:spPr>
              <a:solidFill>
                <a:srgbClr val="B9DFE8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FA7-4BA7-B6DB-94B9D9D700FB}"/>
              </c:ext>
            </c:extLst>
          </c:dPt>
          <c:dPt>
            <c:idx val="2"/>
            <c:bubble3D val="0"/>
            <c:spPr>
              <a:solidFill>
                <a:srgbClr val="FFD75B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FA7-4BA7-B6DB-94B9D9D700FB}"/>
              </c:ext>
            </c:extLst>
          </c:dPt>
          <c:dPt>
            <c:idx val="3"/>
            <c:bubble3D val="0"/>
            <c:spPr>
              <a:solidFill>
                <a:srgbClr val="C2B5D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FA7-4BA7-B6DB-94B9D9D700FB}"/>
              </c:ext>
            </c:extLst>
          </c:dPt>
          <c:dPt>
            <c:idx val="4"/>
            <c:bubble3D val="0"/>
            <c:spPr>
              <a:solidFill>
                <a:srgbClr val="C3D79C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FA7-4BA7-B6DB-94B9D9D700FB}"/>
              </c:ext>
            </c:extLst>
          </c:dPt>
          <c:dLbls>
            <c:dLbl>
              <c:idx val="0"/>
              <c:layout>
                <c:manualLayout>
                  <c:x val="-0.20524193634547377"/>
                  <c:y val="-0.1332539877562794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FA7-4BA7-B6DB-94B9D9D700FB}"/>
                </c:ext>
                <c:ext xmlns:c15="http://schemas.microsoft.com/office/drawing/2012/chart" uri="{CE6537A1-D6FC-4f65-9D91-7224C49458BB}">
                  <c15:layout>
                    <c:manualLayout>
                      <c:w val="0.16868385345997286"/>
                      <c:h val="8.2523958589301172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1.4470667421660494E-2"/>
                  <c:y val="1.144157523050459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FA7-4BA7-B6DB-94B9D9D700F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7013215953161892"/>
                  <c:y val="1.967627859272000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FA7-4BA7-B6DB-94B9D9D700FB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3165097917712802E-2"/>
                  <c:y val="-3.700509620829282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EFA7-4BA7-B6DB-94B9D9D700FB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4768918471351189"/>
                  <c:y val="0.1402344042137202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EFA7-4BA7-B6DB-94B9D9D700FB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Op!$B$22:$F$22</c:f>
              <c:strCache>
                <c:ptCount val="5"/>
                <c:pt idx="0">
                  <c:v>Komunalno-bytowa</c:v>
                </c:pt>
                <c:pt idx="1">
                  <c:v>Transport drogowy</c:v>
                </c:pt>
                <c:pt idx="2">
                  <c:v>Punktowa</c:v>
                </c:pt>
                <c:pt idx="3">
                  <c:v>Hałdy i wyrobiska</c:v>
                </c:pt>
                <c:pt idx="4">
                  <c:v>Inne źródła</c:v>
                </c:pt>
              </c:strCache>
            </c:strRef>
          </c:cat>
          <c:val>
            <c:numRef>
              <c:f>Op!$B$23:$F$23</c:f>
              <c:numCache>
                <c:formatCode>0.0</c:formatCode>
                <c:ptCount val="5"/>
                <c:pt idx="0">
                  <c:v>66.822759158347409</c:v>
                </c:pt>
                <c:pt idx="1">
                  <c:v>5.7977668879267314</c:v>
                </c:pt>
                <c:pt idx="2">
                  <c:v>8.9913970532598011</c:v>
                </c:pt>
                <c:pt idx="3">
                  <c:v>9.7654580700245061E-2</c:v>
                </c:pt>
                <c:pt idx="4">
                  <c:v>18.290422319765803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EFA7-4BA7-B6DB-94B9D9D700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pl-PL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19582624410666"/>
          <c:y val="0.1357377389336239"/>
          <c:w val="0.87098749220233218"/>
          <c:h val="0.62802085733259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'SO2'!$H$35</c:f>
              <c:strCache>
                <c:ptCount val="1"/>
                <c:pt idx="0">
                  <c:v>25 maks. (1-godz.)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cat>
            <c:numRef>
              <c:f>'SO2'!$G$36:$G$60</c:f>
              <c:numCache>
                <c:formatCode>General</c:formatCode>
                <c:ptCount val="1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2023</c:v>
                </c:pt>
                <c:pt idx="7">
                  <c:v>2024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</c:numCache>
            </c:numRef>
          </c:cat>
          <c:val>
            <c:numRef>
              <c:f>'SO2'!$H$36:$H$60</c:f>
              <c:numCache>
                <c:formatCode>#0</c:formatCode>
                <c:ptCount val="19"/>
                <c:pt idx="0">
                  <c:v>35</c:v>
                </c:pt>
                <c:pt idx="1">
                  <c:v>33</c:v>
                </c:pt>
                <c:pt idx="2">
                  <c:v>50</c:v>
                </c:pt>
                <c:pt idx="3">
                  <c:v>25</c:v>
                </c:pt>
                <c:pt idx="4">
                  <c:v>25</c:v>
                </c:pt>
                <c:pt idx="5">
                  <c:v>20</c:v>
                </c:pt>
                <c:pt idx="6">
                  <c:v>14</c:v>
                </c:pt>
                <c:pt idx="7" formatCode="General">
                  <c:v>13</c:v>
                </c:pt>
                <c:pt idx="8">
                  <c:v>0</c:v>
                </c:pt>
                <c:pt idx="9">
                  <c:v>36</c:v>
                </c:pt>
                <c:pt idx="10">
                  <c:v>40</c:v>
                </c:pt>
                <c:pt idx="11">
                  <c:v>53</c:v>
                </c:pt>
                <c:pt idx="12">
                  <c:v>35</c:v>
                </c:pt>
                <c:pt idx="13">
                  <c:v>34</c:v>
                </c:pt>
                <c:pt idx="14">
                  <c:v>24</c:v>
                </c:pt>
                <c:pt idx="15">
                  <c:v>24</c:v>
                </c:pt>
                <c:pt idx="16">
                  <c:v>26</c:v>
                </c:pt>
                <c:pt idx="17">
                  <c:v>19</c:v>
                </c:pt>
                <c:pt idx="18" formatCode="General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868-429C-9ABB-ED0C73CC10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2524744"/>
        <c:axId val="382517688"/>
      </c:barChart>
      <c:lineChart>
        <c:grouping val="standard"/>
        <c:varyColors val="0"/>
        <c:ser>
          <c:idx val="1"/>
          <c:order val="1"/>
          <c:tx>
            <c:strRef>
              <c:f>'SO2'!$I$35</c:f>
              <c:strCache>
                <c:ptCount val="1"/>
                <c:pt idx="0">
                  <c:v>Poz. dop. (1-godz.)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'SO2'!$G$36:$G$60</c:f>
              <c:numCache>
                <c:formatCode>General</c:formatCode>
                <c:ptCount val="1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2023</c:v>
                </c:pt>
                <c:pt idx="7">
                  <c:v>2024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</c:numCache>
            </c:numRef>
          </c:cat>
          <c:val>
            <c:numRef>
              <c:f>'SO2'!$I$36:$I$60</c:f>
              <c:numCache>
                <c:formatCode>General</c:formatCode>
                <c:ptCount val="19"/>
                <c:pt idx="0">
                  <c:v>350</c:v>
                </c:pt>
                <c:pt idx="1">
                  <c:v>350</c:v>
                </c:pt>
                <c:pt idx="2">
                  <c:v>350</c:v>
                </c:pt>
                <c:pt idx="3">
                  <c:v>350</c:v>
                </c:pt>
                <c:pt idx="4">
                  <c:v>350</c:v>
                </c:pt>
                <c:pt idx="5">
                  <c:v>350</c:v>
                </c:pt>
                <c:pt idx="6">
                  <c:v>350</c:v>
                </c:pt>
                <c:pt idx="7">
                  <c:v>350</c:v>
                </c:pt>
                <c:pt idx="8">
                  <c:v>350</c:v>
                </c:pt>
                <c:pt idx="9">
                  <c:v>350</c:v>
                </c:pt>
                <c:pt idx="10">
                  <c:v>350</c:v>
                </c:pt>
                <c:pt idx="11">
                  <c:v>350</c:v>
                </c:pt>
                <c:pt idx="12">
                  <c:v>350</c:v>
                </c:pt>
                <c:pt idx="13">
                  <c:v>350</c:v>
                </c:pt>
                <c:pt idx="14">
                  <c:v>350</c:v>
                </c:pt>
                <c:pt idx="15">
                  <c:v>350</c:v>
                </c:pt>
                <c:pt idx="16">
                  <c:v>350</c:v>
                </c:pt>
                <c:pt idx="17">
                  <c:v>350</c:v>
                </c:pt>
                <c:pt idx="18">
                  <c:v>350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F868-429C-9ABB-ED0C73CC10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2524744"/>
        <c:axId val="382517688"/>
      </c:lineChart>
      <c:catAx>
        <c:axId val="382524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382517688"/>
        <c:crosses val="autoZero"/>
        <c:auto val="1"/>
        <c:lblAlgn val="ctr"/>
        <c:lblOffset val="100"/>
        <c:noMultiLvlLbl val="0"/>
      </c:catAx>
      <c:valAx>
        <c:axId val="382517688"/>
        <c:scaling>
          <c:orientation val="minMax"/>
          <c:max val="3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900"/>
                  <a:t>S</a:t>
                </a:r>
                <a:r>
                  <a:rPr lang="pl-PL" sz="900"/>
                  <a:t>tężenia 1-godz. SO</a:t>
                </a:r>
                <a:r>
                  <a:rPr lang="pl-PL" sz="900" baseline="-25000"/>
                  <a:t>2</a:t>
                </a:r>
                <a:r>
                  <a:rPr lang="pl-PL" sz="900"/>
                  <a:t> [µg/m</a:t>
                </a:r>
                <a:r>
                  <a:rPr lang="pl-PL" sz="900" baseline="30000"/>
                  <a:t>3</a:t>
                </a:r>
                <a:r>
                  <a:rPr lang="pl-PL" sz="900"/>
                  <a:t>]</a:t>
                </a:r>
              </a:p>
            </c:rich>
          </c:tx>
          <c:layout>
            <c:manualLayout>
              <c:xMode val="edge"/>
              <c:yMode val="edge"/>
              <c:x val="1.5437411558395333E-2"/>
              <c:y val="0.158179963950289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l-PL"/>
            </a:p>
          </c:txPr>
        </c:title>
        <c:numFmt formatCode="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382524744"/>
        <c:crosses val="autoZero"/>
        <c:crossBetween val="between"/>
        <c:majorUnit val="50"/>
        <c:min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0790926216913064"/>
          <c:y val="0.19084560966023825"/>
          <c:w val="0.26622055925478993"/>
          <c:h val="0.11535842707133748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spcBef>
          <a:spcPts val="600"/>
        </a:spcBef>
        <a:defRPr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205036939291099E-2"/>
          <c:y val="0.1357377389336239"/>
          <c:w val="0.89556051359070743"/>
          <c:h val="0.632826703013306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'NO2'!$G$21</c:f>
              <c:strCache>
                <c:ptCount val="1"/>
                <c:pt idx="0">
                  <c:v>Średnia roczna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cat>
            <c:numRef>
              <c:f>'NO2'!$F$22:$F$61</c:f>
              <c:numCache>
                <c:formatCode>General</c:formatCode>
                <c:ptCount val="2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2023</c:v>
                </c:pt>
                <c:pt idx="7">
                  <c:v>2024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20">
                  <c:v>2022</c:v>
                </c:pt>
                <c:pt idx="21">
                  <c:v>2023</c:v>
                </c:pt>
                <c:pt idx="23">
                  <c:v>2020</c:v>
                </c:pt>
                <c:pt idx="24">
                  <c:v>2021</c:v>
                </c:pt>
                <c:pt idx="25">
                  <c:v>2022</c:v>
                </c:pt>
                <c:pt idx="26">
                  <c:v>2023</c:v>
                </c:pt>
                <c:pt idx="27">
                  <c:v>2024</c:v>
                </c:pt>
              </c:numCache>
            </c:numRef>
          </c:cat>
          <c:val>
            <c:numRef>
              <c:f>'NO2'!$G$22:$G$61</c:f>
              <c:numCache>
                <c:formatCode>General</c:formatCode>
                <c:ptCount val="28"/>
                <c:pt idx="0">
                  <c:v>21</c:v>
                </c:pt>
                <c:pt idx="1">
                  <c:v>16</c:v>
                </c:pt>
                <c:pt idx="2">
                  <c:v>16</c:v>
                </c:pt>
                <c:pt idx="3">
                  <c:v>16</c:v>
                </c:pt>
                <c:pt idx="4">
                  <c:v>17</c:v>
                </c:pt>
                <c:pt idx="5" formatCode="#,##0">
                  <c:v>14</c:v>
                </c:pt>
                <c:pt idx="6" formatCode="#,##0">
                  <c:v>10</c:v>
                </c:pt>
                <c:pt idx="7">
                  <c:v>13</c:v>
                </c:pt>
                <c:pt idx="8">
                  <c:v>0</c:v>
                </c:pt>
                <c:pt idx="9">
                  <c:v>16</c:v>
                </c:pt>
                <c:pt idx="10">
                  <c:v>16</c:v>
                </c:pt>
                <c:pt idx="11">
                  <c:v>16</c:v>
                </c:pt>
                <c:pt idx="12">
                  <c:v>17</c:v>
                </c:pt>
                <c:pt idx="13">
                  <c:v>14</c:v>
                </c:pt>
                <c:pt idx="14" formatCode="#,##0">
                  <c:v>12</c:v>
                </c:pt>
                <c:pt idx="15">
                  <c:v>14</c:v>
                </c:pt>
                <c:pt idx="16">
                  <c:v>14</c:v>
                </c:pt>
                <c:pt idx="17">
                  <c:v>12</c:v>
                </c:pt>
                <c:pt idx="18">
                  <c:v>13</c:v>
                </c:pt>
                <c:pt idx="19">
                  <c:v>0</c:v>
                </c:pt>
                <c:pt idx="20">
                  <c:v>15</c:v>
                </c:pt>
                <c:pt idx="21">
                  <c:v>14</c:v>
                </c:pt>
                <c:pt idx="22">
                  <c:v>0</c:v>
                </c:pt>
                <c:pt idx="23" formatCode="#,##0.00">
                  <c:v>15</c:v>
                </c:pt>
                <c:pt idx="24">
                  <c:v>16</c:v>
                </c:pt>
                <c:pt idx="25" formatCode="0">
                  <c:v>17</c:v>
                </c:pt>
                <c:pt idx="26">
                  <c:v>13</c:v>
                </c:pt>
                <c:pt idx="27" formatCode="0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343-407E-B470-C1631E452C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2521216"/>
        <c:axId val="382522784"/>
      </c:barChart>
      <c:lineChart>
        <c:grouping val="standard"/>
        <c:varyColors val="0"/>
        <c:ser>
          <c:idx val="1"/>
          <c:order val="1"/>
          <c:tx>
            <c:strRef>
              <c:f>'NO2'!$H$21</c:f>
              <c:strCache>
                <c:ptCount val="1"/>
                <c:pt idx="0">
                  <c:v>Poz. dop. (średnia roczna)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'NO2'!$F$22:$F$61</c:f>
              <c:numCache>
                <c:formatCode>General</c:formatCode>
                <c:ptCount val="2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2023</c:v>
                </c:pt>
                <c:pt idx="7">
                  <c:v>2024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20">
                  <c:v>2022</c:v>
                </c:pt>
                <c:pt idx="21">
                  <c:v>2023</c:v>
                </c:pt>
                <c:pt idx="23">
                  <c:v>2020</c:v>
                </c:pt>
                <c:pt idx="24">
                  <c:v>2021</c:v>
                </c:pt>
                <c:pt idx="25">
                  <c:v>2022</c:v>
                </c:pt>
                <c:pt idx="26">
                  <c:v>2023</c:v>
                </c:pt>
                <c:pt idx="27">
                  <c:v>2024</c:v>
                </c:pt>
              </c:numCache>
            </c:numRef>
          </c:cat>
          <c:val>
            <c:numRef>
              <c:f>'NO2'!$H$22:$H$61</c:f>
              <c:numCache>
                <c:formatCode>General</c:formatCode>
                <c:ptCount val="28"/>
                <c:pt idx="0">
                  <c:v>40</c:v>
                </c:pt>
                <c:pt idx="1">
                  <c:v>40</c:v>
                </c:pt>
                <c:pt idx="2">
                  <c:v>40</c:v>
                </c:pt>
                <c:pt idx="3">
                  <c:v>40</c:v>
                </c:pt>
                <c:pt idx="4">
                  <c:v>40</c:v>
                </c:pt>
                <c:pt idx="5">
                  <c:v>40</c:v>
                </c:pt>
                <c:pt idx="6">
                  <c:v>40</c:v>
                </c:pt>
                <c:pt idx="7">
                  <c:v>40</c:v>
                </c:pt>
                <c:pt idx="8">
                  <c:v>40</c:v>
                </c:pt>
                <c:pt idx="9">
                  <c:v>40</c:v>
                </c:pt>
                <c:pt idx="10">
                  <c:v>40</c:v>
                </c:pt>
                <c:pt idx="11">
                  <c:v>40</c:v>
                </c:pt>
                <c:pt idx="12">
                  <c:v>40</c:v>
                </c:pt>
                <c:pt idx="13">
                  <c:v>40</c:v>
                </c:pt>
                <c:pt idx="14">
                  <c:v>40</c:v>
                </c:pt>
                <c:pt idx="15">
                  <c:v>40</c:v>
                </c:pt>
                <c:pt idx="16">
                  <c:v>40</c:v>
                </c:pt>
                <c:pt idx="17">
                  <c:v>40</c:v>
                </c:pt>
                <c:pt idx="18">
                  <c:v>40</c:v>
                </c:pt>
                <c:pt idx="19">
                  <c:v>40</c:v>
                </c:pt>
                <c:pt idx="20">
                  <c:v>40</c:v>
                </c:pt>
                <c:pt idx="21">
                  <c:v>40</c:v>
                </c:pt>
                <c:pt idx="22">
                  <c:v>40</c:v>
                </c:pt>
                <c:pt idx="23">
                  <c:v>40</c:v>
                </c:pt>
                <c:pt idx="24">
                  <c:v>40</c:v>
                </c:pt>
                <c:pt idx="25">
                  <c:v>40</c:v>
                </c:pt>
                <c:pt idx="26">
                  <c:v>40</c:v>
                </c:pt>
                <c:pt idx="27">
                  <c:v>40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343-407E-B470-C1631E452C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2521216"/>
        <c:axId val="382522784"/>
      </c:lineChart>
      <c:catAx>
        <c:axId val="382521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382522784"/>
        <c:crosses val="autoZero"/>
        <c:auto val="1"/>
        <c:lblAlgn val="ctr"/>
        <c:lblOffset val="100"/>
        <c:noMultiLvlLbl val="0"/>
      </c:catAx>
      <c:valAx>
        <c:axId val="382522784"/>
        <c:scaling>
          <c:orientation val="minMax"/>
          <c:max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900"/>
                  <a:t>S</a:t>
                </a:r>
                <a:r>
                  <a:rPr lang="pl-PL" sz="900"/>
                  <a:t>tężenia średnioroczne NO</a:t>
                </a:r>
                <a:r>
                  <a:rPr lang="pl-PL" sz="900" baseline="-25000"/>
                  <a:t>2</a:t>
                </a:r>
                <a:r>
                  <a:rPr lang="pl-PL" sz="900"/>
                  <a:t> [µg/m</a:t>
                </a:r>
                <a:r>
                  <a:rPr lang="pl-PL" sz="900" baseline="30000"/>
                  <a:t>3</a:t>
                </a:r>
                <a:r>
                  <a:rPr lang="pl-PL" sz="900"/>
                  <a:t>]</a:t>
                </a:r>
              </a:p>
            </c:rich>
          </c:tx>
          <c:layout>
            <c:manualLayout>
              <c:xMode val="edge"/>
              <c:yMode val="edge"/>
              <c:x val="1.1163565965500177E-2"/>
              <c:y val="0.131010377548960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382521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2833794893609638"/>
          <c:y val="0.18633333043953851"/>
          <c:w val="0.26365121669603869"/>
          <c:h val="0.11140735365738061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750165055493394E-2"/>
          <c:y val="0.1357377389336239"/>
          <c:w val="0.88643313341348662"/>
          <c:h val="0.640929646327190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CO!$G$21</c:f>
              <c:strCache>
                <c:ptCount val="1"/>
                <c:pt idx="0">
                  <c:v>Maks. (8-godz.)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cat>
            <c:numRef>
              <c:f>CO!$F$22:$F$34</c:f>
              <c:numCache>
                <c:formatCode>General</c:formatCode>
                <c:ptCount val="13"/>
                <c:pt idx="0">
                  <c:v>2023</c:v>
                </c:pt>
                <c:pt idx="1">
                  <c:v>2024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CO!$G$22:$G$34</c:f>
              <c:numCache>
                <c:formatCode>General</c:formatCode>
                <c:ptCount val="13"/>
                <c:pt idx="0">
                  <c:v>1.34</c:v>
                </c:pt>
                <c:pt idx="1">
                  <c:v>2.17</c:v>
                </c:pt>
                <c:pt idx="2">
                  <c:v>0</c:v>
                </c:pt>
                <c:pt idx="3">
                  <c:v>2.44</c:v>
                </c:pt>
                <c:pt idx="4">
                  <c:v>1.87</c:v>
                </c:pt>
                <c:pt idx="5">
                  <c:v>2.69</c:v>
                </c:pt>
                <c:pt idx="6">
                  <c:v>2.04</c:v>
                </c:pt>
                <c:pt idx="7" formatCode="0.00">
                  <c:v>2.1</c:v>
                </c:pt>
                <c:pt idx="8" formatCode="0.00">
                  <c:v>1.92</c:v>
                </c:pt>
                <c:pt idx="9" formatCode="0.00">
                  <c:v>1.68</c:v>
                </c:pt>
                <c:pt idx="10">
                  <c:v>1.43</c:v>
                </c:pt>
                <c:pt idx="11">
                  <c:v>1.23</c:v>
                </c:pt>
                <c:pt idx="12">
                  <c:v>2.2799999999999998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9AF-443A-8E7A-8EC5E4B99B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2518472"/>
        <c:axId val="382522392"/>
      </c:barChart>
      <c:lineChart>
        <c:grouping val="standard"/>
        <c:varyColors val="0"/>
        <c:ser>
          <c:idx val="1"/>
          <c:order val="1"/>
          <c:tx>
            <c:strRef>
              <c:f>CO!$H$21</c:f>
              <c:strCache>
                <c:ptCount val="1"/>
                <c:pt idx="0">
                  <c:v>Poz. dop. (8-godz.)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CO!$F$22:$F$34</c:f>
              <c:numCache>
                <c:formatCode>General</c:formatCode>
                <c:ptCount val="13"/>
                <c:pt idx="0">
                  <c:v>2023</c:v>
                </c:pt>
                <c:pt idx="1">
                  <c:v>2024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CO!$H$22:$H$34</c:f>
              <c:numCache>
                <c:formatCode>General</c:formatCode>
                <c:ptCount val="13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9AF-443A-8E7A-8EC5E4B99B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2518472"/>
        <c:axId val="382522392"/>
      </c:lineChart>
      <c:catAx>
        <c:axId val="382518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382522392"/>
        <c:crosses val="autoZero"/>
        <c:auto val="1"/>
        <c:lblAlgn val="ctr"/>
        <c:lblOffset val="100"/>
        <c:noMultiLvlLbl val="0"/>
      </c:catAx>
      <c:valAx>
        <c:axId val="382522392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900"/>
                  <a:t>S</a:t>
                </a:r>
                <a:r>
                  <a:rPr lang="pl-PL" sz="900"/>
                  <a:t>tężenia CO [mg/m</a:t>
                </a:r>
                <a:r>
                  <a:rPr lang="pl-PL" sz="900" baseline="30000"/>
                  <a:t>3</a:t>
                </a:r>
                <a:r>
                  <a:rPr lang="pl-PL" sz="900"/>
                  <a:t>]</a:t>
                </a:r>
              </a:p>
            </c:rich>
          </c:tx>
          <c:layout>
            <c:manualLayout>
              <c:xMode val="edge"/>
              <c:yMode val="edge"/>
              <c:x val="1.5433036117616808E-2"/>
              <c:y val="0.214118029814518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382518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6599318233940972"/>
          <c:y val="0.19484921176996903"/>
          <c:w val="0.21357312132099993"/>
          <c:h val="0.13660285099387126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056813838252551E-2"/>
          <c:y val="6.942828408048389E-2"/>
          <c:w val="0.90012648463072742"/>
          <c:h val="0.68064831762748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'C6H6'!$G$18</c:f>
              <c:strCache>
                <c:ptCount val="1"/>
                <c:pt idx="0">
                  <c:v>Średnia roczna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cat>
            <c:numRef>
              <c:f>'C6H6'!$F$19:$F$56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2023</c:v>
                </c:pt>
                <c:pt idx="3">
                  <c:v>2024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6">
                  <c:v>2022</c:v>
                </c:pt>
                <c:pt idx="17">
                  <c:v>2023</c:v>
                </c:pt>
                <c:pt idx="19">
                  <c:v>2020</c:v>
                </c:pt>
                <c:pt idx="20">
                  <c:v>2024</c:v>
                </c:pt>
                <c:pt idx="22">
                  <c:v>2015</c:v>
                </c:pt>
                <c:pt idx="23">
                  <c:v>2016</c:v>
                </c:pt>
                <c:pt idx="24">
                  <c:v>2017</c:v>
                </c:pt>
                <c:pt idx="25">
                  <c:v>2018</c:v>
                </c:pt>
                <c:pt idx="26">
                  <c:v>2019</c:v>
                </c:pt>
                <c:pt idx="27">
                  <c:v>2020</c:v>
                </c:pt>
                <c:pt idx="28">
                  <c:v>2021</c:v>
                </c:pt>
                <c:pt idx="29">
                  <c:v>2022</c:v>
                </c:pt>
                <c:pt idx="30">
                  <c:v>2023</c:v>
                </c:pt>
                <c:pt idx="31">
                  <c:v>2024</c:v>
                </c:pt>
              </c:numCache>
            </c:numRef>
          </c:cat>
          <c:val>
            <c:numRef>
              <c:f>'C6H6'!$G$19:$G$56</c:f>
              <c:numCache>
                <c:formatCode>#0.00</c:formatCode>
                <c:ptCount val="32"/>
                <c:pt idx="0" formatCode="General">
                  <c:v>0.64</c:v>
                </c:pt>
                <c:pt idx="1">
                  <c:v>0.66</c:v>
                </c:pt>
                <c:pt idx="2">
                  <c:v>0.84</c:v>
                </c:pt>
                <c:pt idx="3">
                  <c:v>0.82</c:v>
                </c:pt>
                <c:pt idx="5">
                  <c:v>2.83</c:v>
                </c:pt>
                <c:pt idx="6">
                  <c:v>4.93</c:v>
                </c:pt>
                <c:pt idx="7">
                  <c:v>3.52</c:v>
                </c:pt>
                <c:pt idx="8">
                  <c:v>3.43</c:v>
                </c:pt>
                <c:pt idx="9">
                  <c:v>2.78</c:v>
                </c:pt>
                <c:pt idx="10">
                  <c:v>2.57</c:v>
                </c:pt>
                <c:pt idx="11">
                  <c:v>2.93</c:v>
                </c:pt>
                <c:pt idx="12">
                  <c:v>3.54</c:v>
                </c:pt>
                <c:pt idx="13">
                  <c:v>1.93</c:v>
                </c:pt>
                <c:pt idx="14">
                  <c:v>0.85</c:v>
                </c:pt>
                <c:pt idx="16" formatCode="General">
                  <c:v>0.73</c:v>
                </c:pt>
                <c:pt idx="17" formatCode="General">
                  <c:v>1.07</c:v>
                </c:pt>
                <c:pt idx="19">
                  <c:v>0.75</c:v>
                </c:pt>
                <c:pt idx="20">
                  <c:v>0.93</c:v>
                </c:pt>
                <c:pt idx="22">
                  <c:v>2.74</c:v>
                </c:pt>
                <c:pt idx="23">
                  <c:v>7.22</c:v>
                </c:pt>
                <c:pt idx="24">
                  <c:v>3.37</c:v>
                </c:pt>
                <c:pt idx="25">
                  <c:v>2.95</c:v>
                </c:pt>
                <c:pt idx="26">
                  <c:v>2.38</c:v>
                </c:pt>
                <c:pt idx="27">
                  <c:v>2.41</c:v>
                </c:pt>
                <c:pt idx="28">
                  <c:v>2.63</c:v>
                </c:pt>
                <c:pt idx="29">
                  <c:v>2.2400000000000002</c:v>
                </c:pt>
                <c:pt idx="30">
                  <c:v>2.4300000000000002</c:v>
                </c:pt>
                <c:pt idx="31">
                  <c:v>2.46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938-4739-B0A4-57058F2C57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2520432"/>
        <c:axId val="382520824"/>
      </c:barChart>
      <c:lineChart>
        <c:grouping val="standard"/>
        <c:varyColors val="0"/>
        <c:ser>
          <c:idx val="1"/>
          <c:order val="1"/>
          <c:tx>
            <c:strRef>
              <c:f>'C6H6'!$H$18</c:f>
              <c:strCache>
                <c:ptCount val="1"/>
                <c:pt idx="0">
                  <c:v>Poz. dop. (średnia roczna)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'C6H6'!$F$19:$F$56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2023</c:v>
                </c:pt>
                <c:pt idx="3">
                  <c:v>2024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6">
                  <c:v>2022</c:v>
                </c:pt>
                <c:pt idx="17">
                  <c:v>2023</c:v>
                </c:pt>
                <c:pt idx="19">
                  <c:v>2020</c:v>
                </c:pt>
                <c:pt idx="20">
                  <c:v>2024</c:v>
                </c:pt>
                <c:pt idx="22">
                  <c:v>2015</c:v>
                </c:pt>
                <c:pt idx="23">
                  <c:v>2016</c:v>
                </c:pt>
                <c:pt idx="24">
                  <c:v>2017</c:v>
                </c:pt>
                <c:pt idx="25">
                  <c:v>2018</c:v>
                </c:pt>
                <c:pt idx="26">
                  <c:v>2019</c:v>
                </c:pt>
                <c:pt idx="27">
                  <c:v>2020</c:v>
                </c:pt>
                <c:pt idx="28">
                  <c:v>2021</c:v>
                </c:pt>
                <c:pt idx="29">
                  <c:v>2022</c:v>
                </c:pt>
                <c:pt idx="30">
                  <c:v>2023</c:v>
                </c:pt>
                <c:pt idx="31">
                  <c:v>2024</c:v>
                </c:pt>
              </c:numCache>
            </c:numRef>
          </c:cat>
          <c:val>
            <c:numRef>
              <c:f>'C6H6'!$H$19:$H$56</c:f>
              <c:numCache>
                <c:formatCode>General</c:formatCode>
                <c:ptCount val="32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938-4739-B0A4-57058F2C57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2520432"/>
        <c:axId val="382520824"/>
      </c:lineChart>
      <c:catAx>
        <c:axId val="38252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382520824"/>
        <c:crosses val="autoZero"/>
        <c:auto val="1"/>
        <c:lblAlgn val="ctr"/>
        <c:lblOffset val="100"/>
        <c:noMultiLvlLbl val="0"/>
      </c:catAx>
      <c:valAx>
        <c:axId val="382520824"/>
        <c:scaling>
          <c:orientation val="minMax"/>
          <c:max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900"/>
                  <a:t>S</a:t>
                </a:r>
                <a:r>
                  <a:rPr lang="pl-PL" sz="900"/>
                  <a:t>tężenia średnioroczne C</a:t>
                </a:r>
                <a:r>
                  <a:rPr lang="pl-PL" sz="900" baseline="-25000"/>
                  <a:t>6</a:t>
                </a:r>
                <a:r>
                  <a:rPr lang="pl-PL" sz="900"/>
                  <a:t>H</a:t>
                </a:r>
                <a:r>
                  <a:rPr lang="pl-PL" sz="900" baseline="-25000"/>
                  <a:t>6</a:t>
                </a:r>
                <a:r>
                  <a:rPr lang="pl-PL" sz="900"/>
                  <a:t> [µg/m</a:t>
                </a:r>
                <a:r>
                  <a:rPr lang="pl-PL" sz="900" baseline="30000"/>
                  <a:t>3</a:t>
                </a:r>
                <a:r>
                  <a:rPr lang="pl-PL" sz="900"/>
                  <a:t>]</a:t>
                </a:r>
              </a:p>
            </c:rich>
          </c:tx>
          <c:layout>
            <c:manualLayout>
              <c:xMode val="edge"/>
              <c:yMode val="edge"/>
              <c:x val="4.4003794538921819E-3"/>
              <c:y val="9.594261321019703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382520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395229722498283"/>
          <c:y val="3.5240155936995525E-2"/>
          <c:w val="0.27550680723603282"/>
          <c:h val="0.1237260669738901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0.66672</cdr:x>
      <cdr:y>0.87688</cdr:y>
    </cdr:from>
    <cdr:to>
      <cdr:x>0.85814</cdr:x>
      <cdr:y>0.9607</cdr:y>
    </cdr:to>
    <cdr:sp macro="" textlink="">
      <cdr:nvSpPr>
        <cdr:cNvPr id="3" name="pole tekstowe 1"/>
        <cdr:cNvSpPr txBox="1"/>
      </cdr:nvSpPr>
      <cdr:spPr>
        <a:xfrm xmlns:a="http://schemas.openxmlformats.org/drawingml/2006/main">
          <a:off x="3839915" y="2588081"/>
          <a:ext cx="1102474" cy="2473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OpKKozBSmial</a:t>
          </a:r>
          <a:endParaRPr lang="pl-PL" sz="10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0.20106</cdr:x>
      <cdr:y>0.88764</cdr:y>
    </cdr:from>
    <cdr:to>
      <cdr:x>0.39366</cdr:x>
      <cdr:y>1</cdr:y>
    </cdr:to>
    <cdr:sp macro="" textlink="">
      <cdr:nvSpPr>
        <cdr:cNvPr id="5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E8433661-E26C-4904-8648-5B6504EE4EAC}"/>
            </a:ext>
          </a:extLst>
        </cdr:cNvPr>
        <cdr:cNvSpPr txBox="1"/>
      </cdr:nvSpPr>
      <cdr:spPr>
        <a:xfrm xmlns:a="http://schemas.openxmlformats.org/drawingml/2006/main">
          <a:off x="1157989" y="2619852"/>
          <a:ext cx="1109270" cy="331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OpOpoleMinor/</a:t>
          </a:r>
          <a:br>
            <a:rPr lang="pl-PL" sz="9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l-PL" sz="90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OpOpoleOsAK</a:t>
          </a:r>
          <a:endParaRPr lang="pl-PL" sz="9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0.29117</cdr:x>
      <cdr:y>0.86208</cdr:y>
    </cdr:from>
    <cdr:to>
      <cdr:x>0.48911</cdr:x>
      <cdr:y>0.92317</cdr:y>
    </cdr:to>
    <cdr:sp macro="" textlink="">
      <cdr:nvSpPr>
        <cdr:cNvPr id="3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CDE4535B-AAC3-469E-9B46-1C8A8E2C915C}"/>
            </a:ext>
          </a:extLst>
        </cdr:cNvPr>
        <cdr:cNvSpPr txBox="1"/>
      </cdr:nvSpPr>
      <cdr:spPr>
        <a:xfrm xmlns:a="http://schemas.openxmlformats.org/drawingml/2006/main">
          <a:off x="1675846" y="2792943"/>
          <a:ext cx="1139272" cy="1979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OpOpoleOsAKr</a:t>
          </a:r>
        </a:p>
      </cdr:txBody>
    </cdr:sp>
  </cdr:relSizeAnchor>
  <cdr:relSizeAnchor xmlns:cdr="http://schemas.openxmlformats.org/drawingml/2006/chartDrawing">
    <cdr:from>
      <cdr:x>0.78111</cdr:x>
      <cdr:y>0.92256</cdr:y>
    </cdr:from>
    <cdr:to>
      <cdr:x>1</cdr:x>
      <cdr:y>0.99667</cdr:y>
    </cdr:to>
    <cdr:sp macro="" textlink="">
      <cdr:nvSpPr>
        <cdr:cNvPr id="7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51131E00-3E9E-446B-90D5-F7EC48FABBD5}"/>
            </a:ext>
          </a:extLst>
        </cdr:cNvPr>
        <cdr:cNvSpPr txBox="1"/>
      </cdr:nvSpPr>
      <cdr:spPr>
        <a:xfrm xmlns:a="http://schemas.openxmlformats.org/drawingml/2006/main">
          <a:off x="4495801" y="2988883"/>
          <a:ext cx="1259839" cy="2400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OpStrzOpWyszMOB</a:t>
          </a:r>
        </a:p>
      </cdr:txBody>
    </cdr:sp>
  </cdr:relSizeAnchor>
  <cdr:relSizeAnchor xmlns:cdr="http://schemas.openxmlformats.org/drawingml/2006/chartDrawing">
    <cdr:from>
      <cdr:x>0.65453</cdr:x>
      <cdr:y>0.86621</cdr:y>
    </cdr:from>
    <cdr:to>
      <cdr:x>0.82972</cdr:x>
      <cdr:y>0.91526</cdr:y>
    </cdr:to>
    <cdr:sp macro="" textlink="">
      <cdr:nvSpPr>
        <cdr:cNvPr id="13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57CA11E0-B0AF-4CF3-B479-56900F3B9194}"/>
            </a:ext>
          </a:extLst>
        </cdr:cNvPr>
        <cdr:cNvSpPr txBox="1"/>
      </cdr:nvSpPr>
      <cdr:spPr>
        <a:xfrm xmlns:a="http://schemas.openxmlformats.org/drawingml/2006/main">
          <a:off x="3767263" y="2806323"/>
          <a:ext cx="1008330" cy="1589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OpKKozBSmial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0.28512</cdr:x>
      <cdr:y>0.87707</cdr:y>
    </cdr:from>
    <cdr:to>
      <cdr:x>0.49032</cdr:x>
      <cdr:y>0.93889</cdr:y>
    </cdr:to>
    <cdr:sp macro="" textlink="">
      <cdr:nvSpPr>
        <cdr:cNvPr id="4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8FD64457-257E-478D-91F3-FF629EA18266}"/>
            </a:ext>
          </a:extLst>
        </cdr:cNvPr>
        <cdr:cNvSpPr txBox="1"/>
      </cdr:nvSpPr>
      <cdr:spPr>
        <a:xfrm xmlns:a="http://schemas.openxmlformats.org/drawingml/2006/main">
          <a:off x="1641051" y="2841507"/>
          <a:ext cx="1181057" cy="2002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OpOpoleOsAKr</a:t>
          </a:r>
        </a:p>
      </cdr:txBody>
    </cdr:sp>
  </cdr:relSizeAnchor>
  <cdr:relSizeAnchor xmlns:cdr="http://schemas.openxmlformats.org/drawingml/2006/chartDrawing">
    <cdr:from>
      <cdr:x>0.77946</cdr:x>
      <cdr:y>0.92905</cdr:y>
    </cdr:from>
    <cdr:to>
      <cdr:x>1</cdr:x>
      <cdr:y>1</cdr:y>
    </cdr:to>
    <cdr:sp macro="" textlink="">
      <cdr:nvSpPr>
        <cdr:cNvPr id="8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8E484E07-D8FF-4F3B-A0F8-1A53FDA292D5}"/>
            </a:ext>
          </a:extLst>
        </cdr:cNvPr>
        <cdr:cNvSpPr txBox="1"/>
      </cdr:nvSpPr>
      <cdr:spPr>
        <a:xfrm xmlns:a="http://schemas.openxmlformats.org/drawingml/2006/main">
          <a:off x="4486275" y="3009900"/>
          <a:ext cx="1269365" cy="2298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OpStrzOpWyszMOB</a:t>
          </a:r>
        </a:p>
      </cdr:txBody>
    </cdr:sp>
  </cdr:relSizeAnchor>
  <cdr:relSizeAnchor xmlns:cdr="http://schemas.openxmlformats.org/drawingml/2006/chartDrawing">
    <cdr:from>
      <cdr:x>0.66071</cdr:x>
      <cdr:y>0.87255</cdr:y>
    </cdr:from>
    <cdr:to>
      <cdr:x>0.8359</cdr:x>
      <cdr:y>0.91887</cdr:y>
    </cdr:to>
    <cdr:sp macro="" textlink="">
      <cdr:nvSpPr>
        <cdr:cNvPr id="17" name="pole tekstowe 1">
          <a:extLst xmlns:a="http://schemas.openxmlformats.org/drawingml/2006/main"/>
        </cdr:cNvPr>
        <cdr:cNvSpPr txBox="1"/>
      </cdr:nvSpPr>
      <cdr:spPr>
        <a:xfrm xmlns:a="http://schemas.openxmlformats.org/drawingml/2006/main">
          <a:off x="3802796" y="2826863"/>
          <a:ext cx="1008331" cy="15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OpKKozBSmial</a:t>
          </a: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0.28007</cdr:x>
      <cdr:y>0.88853</cdr:y>
    </cdr:from>
    <cdr:to>
      <cdr:x>0.4719</cdr:x>
      <cdr:y>0.95875</cdr:y>
    </cdr:to>
    <cdr:sp macro="" textlink="">
      <cdr:nvSpPr>
        <cdr:cNvPr id="4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22F0ACE8-7764-4431-AD56-48871E0A4563}"/>
            </a:ext>
          </a:extLst>
        </cdr:cNvPr>
        <cdr:cNvSpPr txBox="1"/>
      </cdr:nvSpPr>
      <cdr:spPr>
        <a:xfrm xmlns:a="http://schemas.openxmlformats.org/drawingml/2006/main">
          <a:off x="1611982" y="2878633"/>
          <a:ext cx="1104105" cy="2274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OpOpoleOsAKr</a:t>
          </a:r>
        </a:p>
      </cdr:txBody>
    </cdr:sp>
  </cdr:relSizeAnchor>
  <cdr:relSizeAnchor xmlns:cdr="http://schemas.openxmlformats.org/drawingml/2006/chartDrawing">
    <cdr:from>
      <cdr:x>0.77118</cdr:x>
      <cdr:y>0.93199</cdr:y>
    </cdr:from>
    <cdr:to>
      <cdr:x>0.99765</cdr:x>
      <cdr:y>0.99667</cdr:y>
    </cdr:to>
    <cdr:sp macro="" textlink="">
      <cdr:nvSpPr>
        <cdr:cNvPr id="8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335D1850-FC0D-4467-9A6B-ECA92C3DD144}"/>
            </a:ext>
          </a:extLst>
        </cdr:cNvPr>
        <cdr:cNvSpPr txBox="1"/>
      </cdr:nvSpPr>
      <cdr:spPr>
        <a:xfrm xmlns:a="http://schemas.openxmlformats.org/drawingml/2006/main">
          <a:off x="4438651" y="3019425"/>
          <a:ext cx="1303464" cy="209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OpStrzOpWyszMOB</a:t>
          </a:r>
        </a:p>
      </cdr:txBody>
    </cdr:sp>
  </cdr:relSizeAnchor>
  <cdr:relSizeAnchor xmlns:cdr="http://schemas.openxmlformats.org/drawingml/2006/chartDrawing">
    <cdr:from>
      <cdr:x>0.60521</cdr:x>
      <cdr:y>0.88478</cdr:y>
    </cdr:from>
    <cdr:to>
      <cdr:x>0.74719</cdr:x>
      <cdr:y>0.96834</cdr:y>
    </cdr:to>
    <cdr:sp macro="" textlink="">
      <cdr:nvSpPr>
        <cdr:cNvPr id="14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FCA66CEC-34A3-4DEB-AFD0-980A09775A3D}"/>
            </a:ext>
          </a:extLst>
        </cdr:cNvPr>
        <cdr:cNvSpPr txBox="1"/>
      </cdr:nvSpPr>
      <cdr:spPr>
        <a:xfrm xmlns:a="http://schemas.openxmlformats.org/drawingml/2006/main">
          <a:off x="3483357" y="2866496"/>
          <a:ext cx="817185" cy="2707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OpKKozBSmial</a:t>
          </a:r>
          <a:endParaRPr lang="pl-PL" sz="11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0.11833</cdr:x>
      <cdr:y>0.83244</cdr:y>
    </cdr:from>
    <cdr:to>
      <cdr:x>0.32122</cdr:x>
      <cdr:y>0.90189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681541" y="2876634"/>
          <a:ext cx="1168523" cy="2400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OpOpoleOsAKr</a:t>
          </a:r>
        </a:p>
      </cdr:txBody>
    </cdr:sp>
  </cdr:relSizeAnchor>
  <cdr:relSizeAnchor xmlns:cdr="http://schemas.openxmlformats.org/drawingml/2006/chartDrawing">
    <cdr:from>
      <cdr:x>0.45038</cdr:x>
      <cdr:y>0.83352</cdr:y>
    </cdr:from>
    <cdr:to>
      <cdr:x>0.62029</cdr:x>
      <cdr:y>0.90192</cdr:y>
    </cdr:to>
    <cdr:sp macro="" textlink="">
      <cdr:nvSpPr>
        <cdr:cNvPr id="6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C9D39026-77FA-445B-9A9E-15304DA867D7}"/>
            </a:ext>
          </a:extLst>
        </cdr:cNvPr>
        <cdr:cNvSpPr txBox="1"/>
      </cdr:nvSpPr>
      <cdr:spPr>
        <a:xfrm xmlns:a="http://schemas.openxmlformats.org/drawingml/2006/main">
          <a:off x="2593920" y="2880362"/>
          <a:ext cx="978620" cy="2363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OpKKozBSmial</a:t>
          </a:r>
        </a:p>
      </cdr:txBody>
    </cdr:sp>
  </cdr:relSizeAnchor>
  <cdr:relSizeAnchor xmlns:cdr="http://schemas.openxmlformats.org/drawingml/2006/chartDrawing">
    <cdr:from>
      <cdr:x>0.64401</cdr:x>
      <cdr:y>0.83034</cdr:y>
    </cdr:from>
    <cdr:to>
      <cdr:x>0.79752</cdr:x>
      <cdr:y>0.89633</cdr:y>
    </cdr:to>
    <cdr:sp macro="" textlink="">
      <cdr:nvSpPr>
        <cdr:cNvPr id="5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85F760F0-FC9E-4368-AC84-1A13EFB3348D}"/>
            </a:ext>
          </a:extLst>
        </cdr:cNvPr>
        <cdr:cNvSpPr txBox="1"/>
      </cdr:nvSpPr>
      <cdr:spPr>
        <a:xfrm xmlns:a="http://schemas.openxmlformats.org/drawingml/2006/main">
          <a:off x="3709135" y="2869393"/>
          <a:ext cx="884131" cy="2280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OpKluczMicki</a:t>
          </a:r>
        </a:p>
      </cdr:txBody>
    </cdr:sp>
  </cdr:relSizeAnchor>
  <cdr:relSizeAnchor xmlns:cdr="http://schemas.openxmlformats.org/drawingml/2006/chartDrawing">
    <cdr:from>
      <cdr:x>0.6886</cdr:x>
      <cdr:y>0.88919</cdr:y>
    </cdr:from>
    <cdr:to>
      <cdr:x>0.90726</cdr:x>
      <cdr:y>0.94764</cdr:y>
    </cdr:to>
    <cdr:sp macro="" textlink="">
      <cdr:nvSpPr>
        <cdr:cNvPr id="8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261D4B55-82E4-4728-825B-04EF43D041AF}"/>
            </a:ext>
          </a:extLst>
        </cdr:cNvPr>
        <cdr:cNvSpPr txBox="1"/>
      </cdr:nvSpPr>
      <cdr:spPr>
        <a:xfrm xmlns:a="http://schemas.openxmlformats.org/drawingml/2006/main">
          <a:off x="3965944" y="3072760"/>
          <a:ext cx="1259371" cy="2019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OpKrap3MajaMOB</a:t>
          </a:r>
        </a:p>
      </cdr:txBody>
    </cdr:sp>
  </cdr:relSizeAnchor>
  <cdr:relSizeAnchor xmlns:cdr="http://schemas.openxmlformats.org/drawingml/2006/chartDrawing">
    <cdr:from>
      <cdr:x>0.29907</cdr:x>
      <cdr:y>0.84758</cdr:y>
    </cdr:from>
    <cdr:to>
      <cdr:x>0.47005</cdr:x>
      <cdr:y>0.92908</cdr:y>
    </cdr:to>
    <cdr:sp macro="" textlink="">
      <cdr:nvSpPr>
        <cdr:cNvPr id="7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3D1FF1B0-BA36-4151-89E8-B6DC8CA1384B}"/>
            </a:ext>
          </a:extLst>
        </cdr:cNvPr>
        <cdr:cNvSpPr txBox="1"/>
      </cdr:nvSpPr>
      <cdr:spPr>
        <a:xfrm xmlns:a="http://schemas.openxmlformats.org/drawingml/2006/main">
          <a:off x="1722476" y="2928969"/>
          <a:ext cx="984764" cy="2816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OpBrzegPoprz</a:t>
          </a:r>
        </a:p>
      </cdr:txBody>
    </cdr:sp>
  </cdr:relSizeAnchor>
  <cdr:relSizeAnchor xmlns:cdr="http://schemas.openxmlformats.org/drawingml/2006/chartDrawing">
    <cdr:from>
      <cdr:x>0.78275</cdr:x>
      <cdr:y>0.94459</cdr:y>
    </cdr:from>
    <cdr:to>
      <cdr:x>1</cdr:x>
      <cdr:y>1</cdr:y>
    </cdr:to>
    <cdr:sp macro="" textlink="">
      <cdr:nvSpPr>
        <cdr:cNvPr id="12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19013483-F9DE-4A7C-A3C7-F3EDB0D1BA61}"/>
            </a:ext>
          </a:extLst>
        </cdr:cNvPr>
        <cdr:cNvSpPr txBox="1"/>
      </cdr:nvSpPr>
      <cdr:spPr>
        <a:xfrm xmlns:a="http://schemas.openxmlformats.org/drawingml/2006/main">
          <a:off x="4508205" y="3264196"/>
          <a:ext cx="1251245" cy="1914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OpStrzOpWyszMOB</a:t>
          </a:r>
        </a:p>
      </cdr:txBody>
    </cdr:sp>
  </cdr:relSizeAnchor>
  <cdr:relSizeAnchor xmlns:cdr="http://schemas.openxmlformats.org/drawingml/2006/chartDrawing">
    <cdr:from>
      <cdr:x>0.82152</cdr:x>
      <cdr:y>0.83242</cdr:y>
    </cdr:from>
    <cdr:to>
      <cdr:x>0.85553</cdr:x>
      <cdr:y>0.87996</cdr:y>
    </cdr:to>
    <cdr:cxnSp macro="">
      <cdr:nvCxnSpPr>
        <cdr:cNvPr id="4" name="Łącznik prosty ze strzałką 3">
          <a:extLst xmlns:a="http://schemas.openxmlformats.org/drawingml/2006/main">
            <a:ext uri="{FF2B5EF4-FFF2-40B4-BE49-F238E27FC236}">
              <a16:creationId xmlns:a16="http://schemas.microsoft.com/office/drawing/2014/main" xmlns="" id="{6F411EDE-636B-4A96-97B7-4C1C8CEE212F}"/>
            </a:ext>
          </a:extLst>
        </cdr:cNvPr>
        <cdr:cNvCxnSpPr/>
      </cdr:nvCxnSpPr>
      <cdr:spPr>
        <a:xfrm xmlns:a="http://schemas.openxmlformats.org/drawingml/2006/main" flipV="1">
          <a:off x="4731489" y="2846423"/>
          <a:ext cx="195871" cy="162591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0.9249</cdr:x>
      <cdr:y>0.84416</cdr:y>
    </cdr:from>
    <cdr:to>
      <cdr:x>0.95296</cdr:x>
      <cdr:y>0.93536</cdr:y>
    </cdr:to>
    <cdr:cxnSp macro="">
      <cdr:nvCxnSpPr>
        <cdr:cNvPr id="11" name="Łącznik prosty ze strzałką 10">
          <a:extLst xmlns:a="http://schemas.openxmlformats.org/drawingml/2006/main">
            <a:ext uri="{FF2B5EF4-FFF2-40B4-BE49-F238E27FC236}">
              <a16:creationId xmlns:a16="http://schemas.microsoft.com/office/drawing/2014/main" xmlns="" id="{F24B5F17-EB06-4860-A035-51E585804BB2}"/>
            </a:ext>
          </a:extLst>
        </cdr:cNvPr>
        <cdr:cNvCxnSpPr/>
      </cdr:nvCxnSpPr>
      <cdr:spPr>
        <a:xfrm xmlns:a="http://schemas.openxmlformats.org/drawingml/2006/main" flipV="1">
          <a:off x="5326912" y="2917146"/>
          <a:ext cx="161611" cy="31515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0.45982</cdr:x>
      <cdr:y>0.88058</cdr:y>
    </cdr:from>
    <cdr:to>
      <cdr:x>0.63173</cdr:x>
      <cdr:y>0.95303</cdr:y>
    </cdr:to>
    <cdr:sp macro="" textlink="">
      <cdr:nvSpPr>
        <cdr:cNvPr id="6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2E88D1A1-079B-4B6D-A82D-E0AC989A655C}"/>
            </a:ext>
          </a:extLst>
        </cdr:cNvPr>
        <cdr:cNvSpPr txBox="1"/>
      </cdr:nvSpPr>
      <cdr:spPr>
        <a:xfrm xmlns:a="http://schemas.openxmlformats.org/drawingml/2006/main">
          <a:off x="2648309" y="2694071"/>
          <a:ext cx="990135" cy="2216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OpKKozBSmial</a:t>
          </a:r>
        </a:p>
      </cdr:txBody>
    </cdr:sp>
  </cdr:relSizeAnchor>
  <cdr:relSizeAnchor xmlns:cdr="http://schemas.openxmlformats.org/drawingml/2006/chartDrawing">
    <cdr:from>
      <cdr:x>0.8363</cdr:x>
      <cdr:y>0.8758</cdr:y>
    </cdr:from>
    <cdr:to>
      <cdr:x>1</cdr:x>
      <cdr:y>0.96518</cdr:y>
    </cdr:to>
    <cdr:sp macro="" textlink="">
      <cdr:nvSpPr>
        <cdr:cNvPr id="7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88BA7A79-A7FE-4718-8A3D-A3B30880BDEE}"/>
            </a:ext>
          </a:extLst>
        </cdr:cNvPr>
        <cdr:cNvSpPr txBox="1"/>
      </cdr:nvSpPr>
      <cdr:spPr>
        <a:xfrm xmlns:a="http://schemas.openxmlformats.org/drawingml/2006/main">
          <a:off x="4816655" y="2679445"/>
          <a:ext cx="942795" cy="2734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OpOlesSlowac</a:t>
          </a:r>
        </a:p>
      </cdr:txBody>
    </cdr:sp>
  </cdr:relSizeAnchor>
  <cdr:relSizeAnchor xmlns:cdr="http://schemas.openxmlformats.org/drawingml/2006/chartDrawing">
    <cdr:from>
      <cdr:x>0.62308</cdr:x>
      <cdr:y>0.92201</cdr:y>
    </cdr:from>
    <cdr:to>
      <cdr:x>0.83209</cdr:x>
      <cdr:y>0.99227</cdr:y>
    </cdr:to>
    <cdr:sp macro="" textlink="">
      <cdr:nvSpPr>
        <cdr:cNvPr id="8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0F0BEA06-FE31-4EB4-9668-DA410877E8BF}"/>
            </a:ext>
          </a:extLst>
        </cdr:cNvPr>
        <cdr:cNvSpPr txBox="1"/>
      </cdr:nvSpPr>
      <cdr:spPr>
        <a:xfrm xmlns:a="http://schemas.openxmlformats.org/drawingml/2006/main">
          <a:off x="3588589" y="2820837"/>
          <a:ext cx="1203780" cy="2149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OpKrap3MajaMOB</a:t>
          </a:r>
        </a:p>
      </cdr:txBody>
    </cdr:sp>
  </cdr:relSizeAnchor>
  <cdr:relSizeAnchor xmlns:cdr="http://schemas.openxmlformats.org/drawingml/2006/chartDrawing">
    <cdr:from>
      <cdr:x>0.1522</cdr:x>
      <cdr:y>0.86999</cdr:y>
    </cdr:from>
    <cdr:to>
      <cdr:x>0.34149</cdr:x>
      <cdr:y>0.99587</cdr:y>
    </cdr:to>
    <cdr:sp macro="" textlink="">
      <cdr:nvSpPr>
        <cdr:cNvPr id="10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B0A849A3-AFA4-4488-BAD4-F2F60760846D}"/>
            </a:ext>
          </a:extLst>
        </cdr:cNvPr>
        <cdr:cNvSpPr txBox="1"/>
      </cdr:nvSpPr>
      <cdr:spPr>
        <a:xfrm xmlns:a="http://schemas.openxmlformats.org/drawingml/2006/main">
          <a:off x="876588" y="2661674"/>
          <a:ext cx="1090235" cy="3851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OpOpoleMinor/</a:t>
          </a:r>
          <a:br>
            <a:rPr lang="pl-PL" sz="9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l-PL" sz="90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OpOpoleOsAK</a:t>
          </a:r>
          <a:endParaRPr lang="pl-PL" sz="9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0.75214</cdr:x>
      <cdr:y>0.87265</cdr:y>
    </cdr:from>
    <cdr:to>
      <cdr:x>0.76724</cdr:x>
      <cdr:y>0.93243</cdr:y>
    </cdr:to>
    <cdr:cxnSp macro="">
      <cdr:nvCxnSpPr>
        <cdr:cNvPr id="11" name="Łącznik prosty ze strzałką 10">
          <a:extLst xmlns:a="http://schemas.openxmlformats.org/drawingml/2006/main">
            <a:ext uri="{FF2B5EF4-FFF2-40B4-BE49-F238E27FC236}">
              <a16:creationId xmlns:a16="http://schemas.microsoft.com/office/drawing/2014/main" xmlns="" id="{E63CC94C-7A7C-4A23-A37E-DE0F59F30A21}"/>
            </a:ext>
          </a:extLst>
        </cdr:cNvPr>
        <cdr:cNvCxnSpPr/>
      </cdr:nvCxnSpPr>
      <cdr:spPr>
        <a:xfrm xmlns:a="http://schemas.openxmlformats.org/drawingml/2006/main" flipV="1">
          <a:off x="4331887" y="2669816"/>
          <a:ext cx="86995" cy="18288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0.55705</cdr:x>
      <cdr:y>0.90673</cdr:y>
    </cdr:from>
    <cdr:to>
      <cdr:x>0.80678</cdr:x>
      <cdr:y>0.98956</cdr:y>
    </cdr:to>
    <cdr:sp macro="" textlink="">
      <cdr:nvSpPr>
        <cdr:cNvPr id="3" name="pole tekstowe 1"/>
        <cdr:cNvSpPr txBox="1"/>
      </cdr:nvSpPr>
      <cdr:spPr>
        <a:xfrm xmlns:a="http://schemas.openxmlformats.org/drawingml/2006/main">
          <a:off x="3206187" y="2462570"/>
          <a:ext cx="1437376" cy="2249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800">
              <a:latin typeface="Arial" panose="020B0604020202020204" pitchFamily="34" charset="0"/>
              <a:cs typeface="Arial" panose="020B0604020202020204" pitchFamily="34" charset="0"/>
            </a:rPr>
            <a:t>OpKKozBSmial</a:t>
          </a:r>
          <a:endParaRPr lang="pl-PL" sz="10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0.08554</cdr:x>
      <cdr:y>0.9026</cdr:y>
    </cdr:from>
    <cdr:to>
      <cdr:x>0.24557</cdr:x>
      <cdr:y>0.94287</cdr:y>
    </cdr:to>
    <cdr:sp macro="" textlink="">
      <cdr:nvSpPr>
        <cdr:cNvPr id="4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5675B1E1-802F-44B0-9595-C6E72CDAC225}"/>
            </a:ext>
          </a:extLst>
        </cdr:cNvPr>
        <cdr:cNvSpPr txBox="1"/>
      </cdr:nvSpPr>
      <cdr:spPr>
        <a:xfrm xmlns:a="http://schemas.openxmlformats.org/drawingml/2006/main">
          <a:off x="492312" y="2469124"/>
          <a:ext cx="921075" cy="1101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80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OpOpoleOsAK</a:t>
          </a:r>
          <a:endParaRPr lang="pl-PL" sz="9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0.0569</cdr:x>
      <cdr:y>0.85786</cdr:y>
    </cdr:from>
    <cdr:to>
      <cdr:x>0.2213</cdr:x>
      <cdr:y>0.91685</cdr:y>
    </cdr:to>
    <cdr:sp macro="" textlink="">
      <cdr:nvSpPr>
        <cdr:cNvPr id="3" name="pole tekstowe 1"/>
        <cdr:cNvSpPr txBox="1"/>
      </cdr:nvSpPr>
      <cdr:spPr>
        <a:xfrm xmlns:a="http://schemas.openxmlformats.org/drawingml/2006/main">
          <a:off x="327492" y="2779270"/>
          <a:ext cx="946228" cy="1911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800">
              <a:latin typeface="Arial" panose="020B0604020202020204" pitchFamily="34" charset="0"/>
              <a:cs typeface="Arial" panose="020B0604020202020204" pitchFamily="34" charset="0"/>
            </a:rPr>
            <a:t>OpOpoleOsAK</a:t>
          </a:r>
          <a:endParaRPr lang="pl-PL" sz="10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0.39699</cdr:x>
      <cdr:y>0.91088</cdr:y>
    </cdr:from>
    <cdr:to>
      <cdr:x>0.58823</cdr:x>
      <cdr:y>0.9733</cdr:y>
    </cdr:to>
    <cdr:sp macro="" textlink="">
      <cdr:nvSpPr>
        <cdr:cNvPr id="5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BECDD2B4-738B-402F-9506-4E2B45E08596}"/>
            </a:ext>
          </a:extLst>
        </cdr:cNvPr>
        <cdr:cNvSpPr txBox="1"/>
      </cdr:nvSpPr>
      <cdr:spPr>
        <a:xfrm xmlns:a="http://schemas.openxmlformats.org/drawingml/2006/main">
          <a:off x="2284950" y="2951043"/>
          <a:ext cx="1100709" cy="2022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800">
              <a:latin typeface="Arial" panose="020B0604020202020204" pitchFamily="34" charset="0"/>
              <a:cs typeface="Arial" panose="020B0604020202020204" pitchFamily="34" charset="0"/>
            </a:rPr>
            <a:t>OpKrap3MajaMOB</a:t>
          </a:r>
          <a:endParaRPr lang="pl-PL" sz="9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0.7695</cdr:x>
      <cdr:y>0.85261</cdr:y>
    </cdr:from>
    <cdr:to>
      <cdr:x>0.92021</cdr:x>
      <cdr:y>0.92319</cdr:y>
    </cdr:to>
    <cdr:sp macro="" textlink="">
      <cdr:nvSpPr>
        <cdr:cNvPr id="10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730DFDE4-6D7B-4777-8910-723A86B7CF63}"/>
            </a:ext>
          </a:extLst>
        </cdr:cNvPr>
        <cdr:cNvSpPr txBox="1"/>
      </cdr:nvSpPr>
      <cdr:spPr>
        <a:xfrm xmlns:a="http://schemas.openxmlformats.org/drawingml/2006/main">
          <a:off x="4358383" y="2538629"/>
          <a:ext cx="853599" cy="2101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800" dirty="0" err="1">
              <a:latin typeface="Arial" panose="020B0604020202020204" pitchFamily="34" charset="0"/>
              <a:cs typeface="Arial" panose="020B0604020202020204" pitchFamily="34" charset="0"/>
            </a:rPr>
            <a:t>OpZdziePiast</a:t>
          </a:r>
          <a:endParaRPr lang="pl-PL" sz="9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0.27761</cdr:x>
      <cdr:y>0.85261</cdr:y>
    </cdr:from>
    <cdr:to>
      <cdr:x>0.43517</cdr:x>
      <cdr:y>0.91886</cdr:y>
    </cdr:to>
    <cdr:sp macro="" textlink="">
      <cdr:nvSpPr>
        <cdr:cNvPr id="14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BCB504BB-E241-4DA0-9B6D-A91B5D119746}"/>
            </a:ext>
          </a:extLst>
        </cdr:cNvPr>
        <cdr:cNvSpPr txBox="1"/>
      </cdr:nvSpPr>
      <cdr:spPr>
        <a:xfrm xmlns:a="http://schemas.openxmlformats.org/drawingml/2006/main">
          <a:off x="1597823" y="2762250"/>
          <a:ext cx="906859" cy="2146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800">
              <a:latin typeface="Arial" panose="020B0604020202020204" pitchFamily="34" charset="0"/>
              <a:cs typeface="Arial" panose="020B0604020202020204" pitchFamily="34" charset="0"/>
            </a:rPr>
            <a:t>OpKKozBSmial</a:t>
          </a:r>
          <a:endParaRPr lang="pl-PL" sz="9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0.59874</cdr:x>
      <cdr:y>0.91435</cdr:y>
    </cdr:from>
    <cdr:to>
      <cdr:x>0.80263</cdr:x>
      <cdr:y>0.97331</cdr:y>
    </cdr:to>
    <cdr:sp macro="" textlink="">
      <cdr:nvSpPr>
        <cdr:cNvPr id="15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BE7DF2A3-2E19-46FF-9499-4541BAC510E3}"/>
            </a:ext>
          </a:extLst>
        </cdr:cNvPr>
        <cdr:cNvSpPr txBox="1"/>
      </cdr:nvSpPr>
      <cdr:spPr>
        <a:xfrm xmlns:a="http://schemas.openxmlformats.org/drawingml/2006/main">
          <a:off x="3446131" y="2962275"/>
          <a:ext cx="1173494" cy="191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800">
              <a:latin typeface="Arial" panose="020B0604020202020204" pitchFamily="34" charset="0"/>
              <a:cs typeface="Arial" panose="020B0604020202020204" pitchFamily="34" charset="0"/>
            </a:rPr>
            <a:t>OpStrzOpWyszMOB</a:t>
          </a:r>
          <a:endParaRPr lang="pl-PL" sz="9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0.64122</cdr:x>
      <cdr:y>0.84534</cdr:y>
    </cdr:from>
    <cdr:to>
      <cdr:x>0.65699</cdr:x>
      <cdr:y>0.91435</cdr:y>
    </cdr:to>
    <cdr:cxnSp macro="">
      <cdr:nvCxnSpPr>
        <cdr:cNvPr id="16" name="Łącznik prosty ze strzałką 15">
          <a:extLst xmlns:a="http://schemas.openxmlformats.org/drawingml/2006/main">
            <a:ext uri="{FF2B5EF4-FFF2-40B4-BE49-F238E27FC236}">
              <a16:creationId xmlns:a16="http://schemas.microsoft.com/office/drawing/2014/main" xmlns="" id="{8DB5172B-C9BF-413F-9A3A-7BFCD271FD72}"/>
            </a:ext>
          </a:extLst>
        </cdr:cNvPr>
        <cdr:cNvCxnSpPr/>
      </cdr:nvCxnSpPr>
      <cdr:spPr>
        <a:xfrm xmlns:a="http://schemas.openxmlformats.org/drawingml/2006/main" flipH="1" flipV="1">
          <a:off x="3690623" y="2738693"/>
          <a:ext cx="90802" cy="22358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0.53028</cdr:x>
      <cdr:y>0.8552</cdr:y>
    </cdr:from>
    <cdr:to>
      <cdr:x>0.55087</cdr:x>
      <cdr:y>0.92319</cdr:y>
    </cdr:to>
    <cdr:cxnSp macro="">
      <cdr:nvCxnSpPr>
        <cdr:cNvPr id="8" name="Łącznik prosty ze strzałką 7">
          <a:extLst xmlns:a="http://schemas.openxmlformats.org/drawingml/2006/main">
            <a:ext uri="{FF2B5EF4-FFF2-40B4-BE49-F238E27FC236}">
              <a16:creationId xmlns:a16="http://schemas.microsoft.com/office/drawing/2014/main" xmlns="" id="{23AB8F8B-FCD8-4C5D-80A7-13CD8C8AA574}"/>
            </a:ext>
          </a:extLst>
        </cdr:cNvPr>
        <cdr:cNvCxnSpPr/>
      </cdr:nvCxnSpPr>
      <cdr:spPr>
        <a:xfrm xmlns:a="http://schemas.openxmlformats.org/drawingml/2006/main" flipV="1">
          <a:off x="3003451" y="2546347"/>
          <a:ext cx="116627" cy="20242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0.42298</cdr:x>
      <cdr:y>0.88368</cdr:y>
    </cdr:from>
    <cdr:to>
      <cdr:x>0.60061</cdr:x>
      <cdr:y>0.95135</cdr:y>
    </cdr:to>
    <cdr:sp macro="" textlink="">
      <cdr:nvSpPr>
        <cdr:cNvPr id="3" name="pole tekstowe 1"/>
        <cdr:cNvSpPr txBox="1"/>
      </cdr:nvSpPr>
      <cdr:spPr>
        <a:xfrm xmlns:a="http://schemas.openxmlformats.org/drawingml/2006/main">
          <a:off x="2436150" y="3181094"/>
          <a:ext cx="1023043" cy="2435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OpKKozBSmial</a:t>
          </a:r>
          <a:endParaRPr lang="pl-PL" sz="10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0.7429</cdr:x>
      <cdr:y>0.88019</cdr:y>
    </cdr:from>
    <cdr:to>
      <cdr:x>0.95118</cdr:x>
      <cdr:y>0.94895</cdr:y>
    </cdr:to>
    <cdr:sp macro="" textlink="">
      <cdr:nvSpPr>
        <cdr:cNvPr id="4" name="pole tekstowe 1"/>
        <cdr:cNvSpPr txBox="1"/>
      </cdr:nvSpPr>
      <cdr:spPr>
        <a:xfrm xmlns:a="http://schemas.openxmlformats.org/drawingml/2006/main">
          <a:off x="4278702" y="3168517"/>
          <a:ext cx="1199554" cy="2475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OpOlesSlowac</a:t>
          </a:r>
          <a:endParaRPr lang="pl-PL" sz="10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0.13788</cdr:x>
      <cdr:y>0.88657</cdr:y>
    </cdr:from>
    <cdr:to>
      <cdr:x>0.33251</cdr:x>
      <cdr:y>0.96813</cdr:y>
    </cdr:to>
    <cdr:sp macro="" textlink="">
      <cdr:nvSpPr>
        <cdr:cNvPr id="5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CE343484-2EA3-4B63-B979-D0D8AD4C5208}"/>
            </a:ext>
          </a:extLst>
        </cdr:cNvPr>
        <cdr:cNvSpPr txBox="1"/>
      </cdr:nvSpPr>
      <cdr:spPr>
        <a:xfrm xmlns:a="http://schemas.openxmlformats.org/drawingml/2006/main">
          <a:off x="794112" y="3191497"/>
          <a:ext cx="1120953" cy="2935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OpOpoleMinor/</a:t>
          </a:r>
          <a:br>
            <a:rPr lang="pl-PL" sz="9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l-PL" sz="90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OpOpoleOsAK</a:t>
          </a:r>
          <a:endParaRPr lang="pl-PL" sz="9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0.06946</cdr:x>
      <cdr:y>0.83288</cdr:y>
    </cdr:from>
    <cdr:to>
      <cdr:x>0.16297</cdr:x>
      <cdr:y>0.92387</cdr:y>
    </cdr:to>
    <cdr:sp macro="" textlink="">
      <cdr:nvSpPr>
        <cdr:cNvPr id="18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1A1216F9-B7C2-4699-97FA-47AA4EE7E70A}"/>
            </a:ext>
          </a:extLst>
        </cdr:cNvPr>
        <cdr:cNvSpPr txBox="1"/>
      </cdr:nvSpPr>
      <cdr:spPr>
        <a:xfrm xmlns:a="http://schemas.openxmlformats.org/drawingml/2006/main">
          <a:off x="617676" y="1918776"/>
          <a:ext cx="831541" cy="2096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700">
              <a:latin typeface="Arial" panose="020B0604020202020204" pitchFamily="34" charset="0"/>
              <a:cs typeface="Arial" panose="020B0604020202020204" pitchFamily="34" charset="0"/>
            </a:rPr>
            <a:t>OpOpoleMinor/</a:t>
          </a:r>
          <a:br>
            <a:rPr lang="pl-PL" sz="7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l-PL" sz="700">
              <a:latin typeface="Arial" panose="020B0604020202020204" pitchFamily="34" charset="0"/>
              <a:cs typeface="Arial" panose="020B0604020202020204" pitchFamily="34" charset="0"/>
            </a:rPr>
            <a:t>OpOpoleKoszy</a:t>
          </a:r>
        </a:p>
      </cdr:txBody>
    </cdr:sp>
  </cdr:relSizeAnchor>
  <cdr:relSizeAnchor xmlns:cdr="http://schemas.openxmlformats.org/drawingml/2006/chartDrawing">
    <cdr:from>
      <cdr:x>0.22188</cdr:x>
      <cdr:y>0.91083</cdr:y>
    </cdr:from>
    <cdr:to>
      <cdr:x>0.31875</cdr:x>
      <cdr:y>0.97575</cdr:y>
    </cdr:to>
    <cdr:sp macro="" textlink="">
      <cdr:nvSpPr>
        <cdr:cNvPr id="19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5B2CBD95-578D-4B5F-9C48-9E388979E53F}"/>
            </a:ext>
          </a:extLst>
        </cdr:cNvPr>
        <cdr:cNvSpPr txBox="1"/>
      </cdr:nvSpPr>
      <cdr:spPr>
        <a:xfrm xmlns:a="http://schemas.openxmlformats.org/drawingml/2006/main">
          <a:off x="1973047" y="2098342"/>
          <a:ext cx="861420" cy="1495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700">
              <a:latin typeface="Arial" panose="020B0604020202020204" pitchFamily="34" charset="0"/>
              <a:cs typeface="Arial" panose="020B0604020202020204" pitchFamily="34" charset="0"/>
            </a:rPr>
            <a:t>OpBrzegPoprz</a:t>
          </a:r>
        </a:p>
      </cdr:txBody>
    </cdr:sp>
  </cdr:relSizeAnchor>
  <cdr:relSizeAnchor xmlns:cdr="http://schemas.openxmlformats.org/drawingml/2006/chartDrawing">
    <cdr:from>
      <cdr:x>0.16681</cdr:x>
      <cdr:y>0.83221</cdr:y>
    </cdr:from>
    <cdr:to>
      <cdr:x>0.25824</cdr:x>
      <cdr:y>0.90101</cdr:y>
    </cdr:to>
    <cdr:sp macro="" textlink="">
      <cdr:nvSpPr>
        <cdr:cNvPr id="20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20076B08-3026-4160-841A-2B7D8B65650D}"/>
            </a:ext>
          </a:extLst>
        </cdr:cNvPr>
        <cdr:cNvSpPr txBox="1"/>
      </cdr:nvSpPr>
      <cdr:spPr>
        <a:xfrm xmlns:a="http://schemas.openxmlformats.org/drawingml/2006/main">
          <a:off x="1483385" y="1917222"/>
          <a:ext cx="813044" cy="158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70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OpOpoleOsAK</a:t>
          </a:r>
          <a:endParaRPr lang="pl-PL" sz="9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0.41736</cdr:x>
      <cdr:y>0.83318</cdr:y>
    </cdr:from>
    <cdr:to>
      <cdr:x>0.51311</cdr:x>
      <cdr:y>0.91935</cdr:y>
    </cdr:to>
    <cdr:sp macro="" textlink="">
      <cdr:nvSpPr>
        <cdr:cNvPr id="24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7AE1B946-2A0E-45B3-9A32-50FE7CE102DB}"/>
            </a:ext>
          </a:extLst>
        </cdr:cNvPr>
        <cdr:cNvSpPr txBox="1"/>
      </cdr:nvSpPr>
      <cdr:spPr>
        <a:xfrm xmlns:a="http://schemas.openxmlformats.org/drawingml/2006/main">
          <a:off x="3711410" y="1919457"/>
          <a:ext cx="851461" cy="1985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700">
              <a:latin typeface="Arial" panose="020B0604020202020204" pitchFamily="34" charset="0"/>
              <a:cs typeface="Arial" panose="020B0604020202020204" pitchFamily="34" charset="0"/>
            </a:rPr>
            <a:t>OpKKozBSmial</a:t>
          </a:r>
        </a:p>
      </cdr:txBody>
    </cdr:sp>
  </cdr:relSizeAnchor>
  <cdr:relSizeAnchor xmlns:cdr="http://schemas.openxmlformats.org/drawingml/2006/chartDrawing">
    <cdr:from>
      <cdr:x>0.31184</cdr:x>
      <cdr:y>0.82469</cdr:y>
    </cdr:from>
    <cdr:to>
      <cdr:x>0.41008</cdr:x>
      <cdr:y>0.92387</cdr:y>
    </cdr:to>
    <cdr:sp macro="" textlink="">
      <cdr:nvSpPr>
        <cdr:cNvPr id="25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D70C9822-222B-4799-9D1B-9F0F9F4BCD76}"/>
            </a:ext>
          </a:extLst>
        </cdr:cNvPr>
        <cdr:cNvSpPr txBox="1"/>
      </cdr:nvSpPr>
      <cdr:spPr>
        <a:xfrm xmlns:a="http://schemas.openxmlformats.org/drawingml/2006/main">
          <a:off x="2773070" y="1899908"/>
          <a:ext cx="873603" cy="2284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700">
              <a:latin typeface="Arial" panose="020B0604020202020204" pitchFamily="34" charset="0"/>
              <a:cs typeface="Arial" panose="020B0604020202020204" pitchFamily="34" charset="0"/>
            </a:rPr>
            <a:t>OpGlubKochan/</a:t>
          </a:r>
          <a:br>
            <a:rPr lang="pl-PL" sz="7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l-PL" sz="700">
              <a:latin typeface="Arial" panose="020B0604020202020204" pitchFamily="34" charset="0"/>
              <a:cs typeface="Arial" panose="020B0604020202020204" pitchFamily="34" charset="0"/>
            </a:rPr>
            <a:t>OpGlubRatusz</a:t>
          </a:r>
        </a:p>
      </cdr:txBody>
    </cdr:sp>
  </cdr:relSizeAnchor>
  <cdr:relSizeAnchor xmlns:cdr="http://schemas.openxmlformats.org/drawingml/2006/chartDrawing">
    <cdr:from>
      <cdr:x>0.52292</cdr:x>
      <cdr:y>0.83272</cdr:y>
    </cdr:from>
    <cdr:to>
      <cdr:x>0.61323</cdr:x>
      <cdr:y>0.90772</cdr:y>
    </cdr:to>
    <cdr:sp macro="" textlink="">
      <cdr:nvSpPr>
        <cdr:cNvPr id="26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AB3B3F12-C0EA-400D-BDA0-7E55132B4CF6}"/>
            </a:ext>
          </a:extLst>
        </cdr:cNvPr>
        <cdr:cNvSpPr txBox="1"/>
      </cdr:nvSpPr>
      <cdr:spPr>
        <a:xfrm xmlns:a="http://schemas.openxmlformats.org/drawingml/2006/main">
          <a:off x="4650087" y="1918399"/>
          <a:ext cx="803085" cy="1727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700">
              <a:latin typeface="Arial" panose="020B0604020202020204" pitchFamily="34" charset="0"/>
              <a:cs typeface="Arial" panose="020B0604020202020204" pitchFamily="34" charset="0"/>
            </a:rPr>
            <a:t>OpKluczMicki</a:t>
          </a:r>
        </a:p>
      </cdr:txBody>
    </cdr:sp>
  </cdr:relSizeAnchor>
  <cdr:relSizeAnchor xmlns:cdr="http://schemas.openxmlformats.org/drawingml/2006/chartDrawing">
    <cdr:from>
      <cdr:x>0.64867</cdr:x>
      <cdr:y>0.83773</cdr:y>
    </cdr:from>
    <cdr:to>
      <cdr:x>0.73984</cdr:x>
      <cdr:y>0.92348</cdr:y>
    </cdr:to>
    <cdr:sp macro="" textlink="">
      <cdr:nvSpPr>
        <cdr:cNvPr id="27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1877E4B0-56E5-44F2-9992-947078A82884}"/>
            </a:ext>
          </a:extLst>
        </cdr:cNvPr>
        <cdr:cNvSpPr txBox="1"/>
      </cdr:nvSpPr>
      <cdr:spPr>
        <a:xfrm xmlns:a="http://schemas.openxmlformats.org/drawingml/2006/main">
          <a:off x="5768314" y="1929949"/>
          <a:ext cx="810733" cy="1975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700">
              <a:latin typeface="Arial" panose="020B0604020202020204" pitchFamily="34" charset="0"/>
              <a:cs typeface="Arial" panose="020B0604020202020204" pitchFamily="34" charset="0"/>
            </a:rPr>
            <a:t>OpNysaRodzie</a:t>
          </a:r>
        </a:p>
      </cdr:txBody>
    </cdr:sp>
  </cdr:relSizeAnchor>
  <cdr:relSizeAnchor xmlns:cdr="http://schemas.openxmlformats.org/drawingml/2006/chartDrawing">
    <cdr:from>
      <cdr:x>0.89722</cdr:x>
      <cdr:y>0.8307</cdr:y>
    </cdr:from>
    <cdr:to>
      <cdr:x>0.97884</cdr:x>
      <cdr:y>0.88526</cdr:y>
    </cdr:to>
    <cdr:sp macro="" textlink="">
      <cdr:nvSpPr>
        <cdr:cNvPr id="28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3C70C3FD-B258-4AD4-AC9B-C1A9F96148F5}"/>
            </a:ext>
          </a:extLst>
        </cdr:cNvPr>
        <cdr:cNvSpPr txBox="1"/>
      </cdr:nvSpPr>
      <cdr:spPr>
        <a:xfrm xmlns:a="http://schemas.openxmlformats.org/drawingml/2006/main">
          <a:off x="7978555" y="1913746"/>
          <a:ext cx="725809" cy="1256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700">
              <a:latin typeface="Arial" panose="020B0604020202020204" pitchFamily="34" charset="0"/>
              <a:cs typeface="Arial" panose="020B0604020202020204" pitchFamily="34" charset="0"/>
            </a:rPr>
            <a:t>OpZdziePiast</a:t>
          </a:r>
        </a:p>
      </cdr:txBody>
    </cdr:sp>
  </cdr:relSizeAnchor>
  <cdr:relSizeAnchor xmlns:cdr="http://schemas.openxmlformats.org/drawingml/2006/chartDrawing">
    <cdr:from>
      <cdr:x>0.75062</cdr:x>
      <cdr:y>0.82615</cdr:y>
    </cdr:from>
    <cdr:to>
      <cdr:x>0.83744</cdr:x>
      <cdr:y>0.90398</cdr:y>
    </cdr:to>
    <cdr:sp macro="" textlink="">
      <cdr:nvSpPr>
        <cdr:cNvPr id="29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EC34F486-7BA1-4DE7-AA99-E791B041327F}"/>
            </a:ext>
          </a:extLst>
        </cdr:cNvPr>
        <cdr:cNvSpPr txBox="1"/>
      </cdr:nvSpPr>
      <cdr:spPr>
        <a:xfrm xmlns:a="http://schemas.openxmlformats.org/drawingml/2006/main">
          <a:off x="6674908" y="1903263"/>
          <a:ext cx="772051" cy="1793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700">
              <a:latin typeface="Arial" panose="020B0604020202020204" pitchFamily="34" charset="0"/>
              <a:cs typeface="Arial" panose="020B0604020202020204" pitchFamily="34" charset="0"/>
            </a:rPr>
            <a:t>OpOlesSlowac</a:t>
          </a:r>
        </a:p>
      </cdr:txBody>
    </cdr:sp>
  </cdr:relSizeAnchor>
  <cdr:relSizeAnchor xmlns:cdr="http://schemas.openxmlformats.org/drawingml/2006/chartDrawing">
    <cdr:from>
      <cdr:x>0.56242</cdr:x>
      <cdr:y>0.92114</cdr:y>
    </cdr:from>
    <cdr:to>
      <cdr:x>0.67323</cdr:x>
      <cdr:y>1</cdr:y>
    </cdr:to>
    <cdr:sp macro="" textlink="">
      <cdr:nvSpPr>
        <cdr:cNvPr id="30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4D643AF2-3A2C-4135-8E81-8C8F029F6D0B}"/>
            </a:ext>
          </a:extLst>
        </cdr:cNvPr>
        <cdr:cNvSpPr txBox="1"/>
      </cdr:nvSpPr>
      <cdr:spPr>
        <a:xfrm xmlns:a="http://schemas.openxmlformats.org/drawingml/2006/main">
          <a:off x="5001342" y="2122098"/>
          <a:ext cx="985390" cy="1816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700">
              <a:latin typeface="Arial" panose="020B0604020202020204" pitchFamily="34" charset="0"/>
              <a:cs typeface="Arial" panose="020B0604020202020204" pitchFamily="34" charset="0"/>
            </a:rPr>
            <a:t>OpKrap3MajaMOB</a:t>
          </a:r>
        </a:p>
      </cdr:txBody>
    </cdr:sp>
  </cdr:relSizeAnchor>
  <cdr:relSizeAnchor xmlns:cdr="http://schemas.openxmlformats.org/drawingml/2006/chartDrawing">
    <cdr:from>
      <cdr:x>0.8229</cdr:x>
      <cdr:y>0.91314</cdr:y>
    </cdr:from>
    <cdr:to>
      <cdr:x>0.94509</cdr:x>
      <cdr:y>0.9706</cdr:y>
    </cdr:to>
    <cdr:sp macro="" textlink="">
      <cdr:nvSpPr>
        <cdr:cNvPr id="32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CC62D13D-E077-4969-9666-20B924981EE4}"/>
            </a:ext>
          </a:extLst>
        </cdr:cNvPr>
        <cdr:cNvSpPr txBox="1"/>
      </cdr:nvSpPr>
      <cdr:spPr>
        <a:xfrm xmlns:a="http://schemas.openxmlformats.org/drawingml/2006/main">
          <a:off x="7317687" y="2103663"/>
          <a:ext cx="1086580" cy="132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700">
              <a:latin typeface="Arial" panose="020B0604020202020204" pitchFamily="34" charset="0"/>
              <a:cs typeface="Arial" panose="020B0604020202020204" pitchFamily="34" charset="0"/>
            </a:rPr>
            <a:t>OpStrzOpWyszMOB</a:t>
          </a:r>
        </a:p>
      </cdr:txBody>
    </cdr:sp>
  </cdr:relSizeAnchor>
  <cdr:relSizeAnchor xmlns:cdr="http://schemas.openxmlformats.org/drawingml/2006/chartDrawing">
    <cdr:from>
      <cdr:x>0.27671</cdr:x>
      <cdr:y>0.84269</cdr:y>
    </cdr:from>
    <cdr:to>
      <cdr:x>0.27886</cdr:x>
      <cdr:y>0.91097</cdr:y>
    </cdr:to>
    <cdr:cxnSp macro="">
      <cdr:nvCxnSpPr>
        <cdr:cNvPr id="16" name="Łącznik prosty ze strzałką 15">
          <a:extLst xmlns:a="http://schemas.openxmlformats.org/drawingml/2006/main">
            <a:ext uri="{FF2B5EF4-FFF2-40B4-BE49-F238E27FC236}">
              <a16:creationId xmlns:a16="http://schemas.microsoft.com/office/drawing/2014/main" xmlns="" id="{CA844B11-4700-4F05-B41D-04A53EEFC365}"/>
            </a:ext>
          </a:extLst>
        </cdr:cNvPr>
        <cdr:cNvCxnSpPr/>
      </cdr:nvCxnSpPr>
      <cdr:spPr>
        <a:xfrm xmlns:a="http://schemas.openxmlformats.org/drawingml/2006/main" flipV="1">
          <a:off x="2460648" y="1941370"/>
          <a:ext cx="19119" cy="157303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0.61395</cdr:x>
      <cdr:y>0.85472</cdr:y>
    </cdr:from>
    <cdr:to>
      <cdr:x>0.62564</cdr:x>
      <cdr:y>0.92899</cdr:y>
    </cdr:to>
    <cdr:cxnSp macro="">
      <cdr:nvCxnSpPr>
        <cdr:cNvPr id="17" name="Łącznik prosty ze strzałką 16">
          <a:extLst xmlns:a="http://schemas.openxmlformats.org/drawingml/2006/main">
            <a:ext uri="{FF2B5EF4-FFF2-40B4-BE49-F238E27FC236}">
              <a16:creationId xmlns:a16="http://schemas.microsoft.com/office/drawing/2014/main" xmlns="" id="{E398D3BC-26F9-4AE5-A6F3-9F85BB9B9D40}"/>
            </a:ext>
          </a:extLst>
        </cdr:cNvPr>
        <cdr:cNvCxnSpPr/>
      </cdr:nvCxnSpPr>
      <cdr:spPr>
        <a:xfrm xmlns:a="http://schemas.openxmlformats.org/drawingml/2006/main" flipV="1">
          <a:off x="5459549" y="1969095"/>
          <a:ext cx="103953" cy="17110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0.8674</cdr:x>
      <cdr:y>0.8431</cdr:y>
    </cdr:from>
    <cdr:to>
      <cdr:x>0.87525</cdr:x>
      <cdr:y>0.91951</cdr:y>
    </cdr:to>
    <cdr:cxnSp macro="">
      <cdr:nvCxnSpPr>
        <cdr:cNvPr id="21" name="Łącznik prosty ze strzałką 20">
          <a:extLst xmlns:a="http://schemas.openxmlformats.org/drawingml/2006/main">
            <a:ext uri="{FF2B5EF4-FFF2-40B4-BE49-F238E27FC236}">
              <a16:creationId xmlns:a16="http://schemas.microsoft.com/office/drawing/2014/main" xmlns="" id="{11AE99DE-6ED9-4286-BA8D-6805738BF5E0}"/>
            </a:ext>
          </a:extLst>
        </cdr:cNvPr>
        <cdr:cNvCxnSpPr/>
      </cdr:nvCxnSpPr>
      <cdr:spPr>
        <a:xfrm xmlns:a="http://schemas.openxmlformats.org/drawingml/2006/main" flipH="1" flipV="1">
          <a:off x="7713432" y="1942315"/>
          <a:ext cx="69806" cy="17603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0.41564</cdr:x>
      <cdr:y>0.83665</cdr:y>
    </cdr:from>
    <cdr:to>
      <cdr:x>0.51408</cdr:x>
      <cdr:y>0.93199</cdr:y>
    </cdr:to>
    <cdr:sp macro="" textlink="">
      <cdr:nvSpPr>
        <cdr:cNvPr id="3" name="pole tekstowe 1"/>
        <cdr:cNvSpPr txBox="1"/>
      </cdr:nvSpPr>
      <cdr:spPr>
        <a:xfrm xmlns:a="http://schemas.openxmlformats.org/drawingml/2006/main">
          <a:off x="3696096" y="1927447"/>
          <a:ext cx="875382" cy="2196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700">
              <a:latin typeface="Arial" panose="020B0604020202020204" pitchFamily="34" charset="0"/>
              <a:cs typeface="Arial" panose="020B0604020202020204" pitchFamily="34" charset="0"/>
            </a:rPr>
            <a:t>OpKKozBSmial</a:t>
          </a:r>
        </a:p>
      </cdr:txBody>
    </cdr:sp>
  </cdr:relSizeAnchor>
  <cdr:relSizeAnchor xmlns:cdr="http://schemas.openxmlformats.org/drawingml/2006/chartDrawing">
    <cdr:from>
      <cdr:x>0.06965</cdr:x>
      <cdr:y>0.83127</cdr:y>
    </cdr:from>
    <cdr:to>
      <cdr:x>0.16879</cdr:x>
      <cdr:y>0.93237</cdr:y>
    </cdr:to>
    <cdr:sp macro="" textlink="">
      <cdr:nvSpPr>
        <cdr:cNvPr id="8" name="pole tekstowe 1"/>
        <cdr:cNvSpPr txBox="1"/>
      </cdr:nvSpPr>
      <cdr:spPr>
        <a:xfrm xmlns:a="http://schemas.openxmlformats.org/drawingml/2006/main">
          <a:off x="619361" y="1915065"/>
          <a:ext cx="881635" cy="2329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700">
              <a:latin typeface="Arial" panose="020B0604020202020204" pitchFamily="34" charset="0"/>
              <a:cs typeface="Arial" panose="020B0604020202020204" pitchFamily="34" charset="0"/>
            </a:rPr>
            <a:t>OpOpoleMinor/</a:t>
          </a:r>
          <a:br>
            <a:rPr lang="pl-PL" sz="7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l-PL" sz="700">
              <a:latin typeface="Arial" panose="020B0604020202020204" pitchFamily="34" charset="0"/>
              <a:cs typeface="Arial" panose="020B0604020202020204" pitchFamily="34" charset="0"/>
            </a:rPr>
            <a:t>OpOpoleKoszy</a:t>
          </a:r>
        </a:p>
      </cdr:txBody>
    </cdr:sp>
  </cdr:relSizeAnchor>
  <cdr:relSizeAnchor xmlns:cdr="http://schemas.openxmlformats.org/drawingml/2006/chartDrawing">
    <cdr:from>
      <cdr:x>0.31195</cdr:x>
      <cdr:y>0.83562</cdr:y>
    </cdr:from>
    <cdr:to>
      <cdr:x>0.40921</cdr:x>
      <cdr:y>0.92114</cdr:y>
    </cdr:to>
    <cdr:sp macro="" textlink="">
      <cdr:nvSpPr>
        <cdr:cNvPr id="10" name="pole tekstowe 1"/>
        <cdr:cNvSpPr txBox="1"/>
      </cdr:nvSpPr>
      <cdr:spPr>
        <a:xfrm xmlns:a="http://schemas.openxmlformats.org/drawingml/2006/main">
          <a:off x="2774019" y="1925085"/>
          <a:ext cx="864888" cy="1970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700">
              <a:latin typeface="Arial" panose="020B0604020202020204" pitchFamily="34" charset="0"/>
              <a:cs typeface="Arial" panose="020B0604020202020204" pitchFamily="34" charset="0"/>
            </a:rPr>
            <a:t>OpGlubKochan/</a:t>
          </a:r>
          <a:br>
            <a:rPr lang="pl-PL" sz="7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l-PL" sz="700">
              <a:latin typeface="Arial" panose="020B0604020202020204" pitchFamily="34" charset="0"/>
              <a:cs typeface="Arial" panose="020B0604020202020204" pitchFamily="34" charset="0"/>
            </a:rPr>
            <a:t>OpGlubRatusz</a:t>
          </a:r>
        </a:p>
      </cdr:txBody>
    </cdr:sp>
  </cdr:relSizeAnchor>
  <cdr:relSizeAnchor xmlns:cdr="http://schemas.openxmlformats.org/drawingml/2006/chartDrawing">
    <cdr:from>
      <cdr:x>0.5232</cdr:x>
      <cdr:y>0.84115</cdr:y>
    </cdr:from>
    <cdr:to>
      <cdr:x>0.60556</cdr:x>
      <cdr:y>0.90616</cdr:y>
    </cdr:to>
    <cdr:sp macro="" textlink="">
      <cdr:nvSpPr>
        <cdr:cNvPr id="11" name="pole tekstowe 1"/>
        <cdr:cNvSpPr txBox="1"/>
      </cdr:nvSpPr>
      <cdr:spPr>
        <a:xfrm xmlns:a="http://schemas.openxmlformats.org/drawingml/2006/main">
          <a:off x="4652608" y="1937825"/>
          <a:ext cx="732389" cy="1497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700">
              <a:latin typeface="Arial" panose="020B0604020202020204" pitchFamily="34" charset="0"/>
              <a:cs typeface="Arial" panose="020B0604020202020204" pitchFamily="34" charset="0"/>
            </a:rPr>
            <a:t>OpKluczMicki</a:t>
          </a:r>
        </a:p>
      </cdr:txBody>
    </cdr:sp>
  </cdr:relSizeAnchor>
  <cdr:relSizeAnchor xmlns:cdr="http://schemas.openxmlformats.org/drawingml/2006/chartDrawing">
    <cdr:from>
      <cdr:x>0.64664</cdr:x>
      <cdr:y>0.84087</cdr:y>
    </cdr:from>
    <cdr:to>
      <cdr:x>0.74148</cdr:x>
      <cdr:y>0.91365</cdr:y>
    </cdr:to>
    <cdr:sp macro="" textlink="">
      <cdr:nvSpPr>
        <cdr:cNvPr id="12" name="pole tekstowe 1"/>
        <cdr:cNvSpPr txBox="1"/>
      </cdr:nvSpPr>
      <cdr:spPr>
        <a:xfrm xmlns:a="http://schemas.openxmlformats.org/drawingml/2006/main">
          <a:off x="5750313" y="1937179"/>
          <a:ext cx="843368" cy="1676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700">
              <a:latin typeface="Arial" panose="020B0604020202020204" pitchFamily="34" charset="0"/>
              <a:cs typeface="Arial" panose="020B0604020202020204" pitchFamily="34" charset="0"/>
            </a:rPr>
            <a:t>OpNysaRodzie</a:t>
          </a:r>
        </a:p>
      </cdr:txBody>
    </cdr:sp>
  </cdr:relSizeAnchor>
  <cdr:relSizeAnchor xmlns:cdr="http://schemas.openxmlformats.org/drawingml/2006/chartDrawing">
    <cdr:from>
      <cdr:x>0.89926</cdr:x>
      <cdr:y>0.84583</cdr:y>
    </cdr:from>
    <cdr:to>
      <cdr:x>0.98047</cdr:x>
      <cdr:y>0.91365</cdr:y>
    </cdr:to>
    <cdr:sp macro="" textlink="">
      <cdr:nvSpPr>
        <cdr:cNvPr id="13" name="pole tekstowe 1"/>
        <cdr:cNvSpPr txBox="1"/>
      </cdr:nvSpPr>
      <cdr:spPr>
        <a:xfrm xmlns:a="http://schemas.openxmlformats.org/drawingml/2006/main">
          <a:off x="7996687" y="1948595"/>
          <a:ext cx="722183" cy="1562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700">
              <a:latin typeface="Arial" panose="020B0604020202020204" pitchFamily="34" charset="0"/>
              <a:cs typeface="Arial" panose="020B0604020202020204" pitchFamily="34" charset="0"/>
            </a:rPr>
            <a:t>OpZdziePiast</a:t>
          </a:r>
        </a:p>
      </cdr:txBody>
    </cdr:sp>
  </cdr:relSizeAnchor>
  <cdr:relSizeAnchor xmlns:cdr="http://schemas.openxmlformats.org/drawingml/2006/chartDrawing">
    <cdr:from>
      <cdr:x>0.75062</cdr:x>
      <cdr:y>0.84491</cdr:y>
    </cdr:from>
    <cdr:to>
      <cdr:x>0.83738</cdr:x>
      <cdr:y>0.91778</cdr:y>
    </cdr:to>
    <cdr:sp macro="" textlink="">
      <cdr:nvSpPr>
        <cdr:cNvPr id="14" name="pole tekstowe 1"/>
        <cdr:cNvSpPr txBox="1"/>
      </cdr:nvSpPr>
      <cdr:spPr>
        <a:xfrm xmlns:a="http://schemas.openxmlformats.org/drawingml/2006/main">
          <a:off x="6674910" y="1946497"/>
          <a:ext cx="771517" cy="1678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700">
              <a:latin typeface="Arial" panose="020B0604020202020204" pitchFamily="34" charset="0"/>
              <a:cs typeface="Arial" panose="020B0604020202020204" pitchFamily="34" charset="0"/>
            </a:rPr>
            <a:t>OpOlesSlowac</a:t>
          </a:r>
        </a:p>
      </cdr:txBody>
    </cdr:sp>
  </cdr:relSizeAnchor>
  <cdr:relSizeAnchor xmlns:cdr="http://schemas.openxmlformats.org/drawingml/2006/chartDrawing">
    <cdr:from>
      <cdr:x>0.21952</cdr:x>
      <cdr:y>0.93026</cdr:y>
    </cdr:from>
    <cdr:to>
      <cdr:x>0.30945</cdr:x>
      <cdr:y>1</cdr:y>
    </cdr:to>
    <cdr:sp macro="" textlink="">
      <cdr:nvSpPr>
        <cdr:cNvPr id="16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090DAA3B-AFDD-4499-AF2A-C5C483A94B51}"/>
            </a:ext>
          </a:extLst>
        </cdr:cNvPr>
        <cdr:cNvSpPr txBox="1"/>
      </cdr:nvSpPr>
      <cdr:spPr>
        <a:xfrm xmlns:a="http://schemas.openxmlformats.org/drawingml/2006/main">
          <a:off x="1952090" y="2143125"/>
          <a:ext cx="799707" cy="1606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700">
              <a:latin typeface="Arial" panose="020B0604020202020204" pitchFamily="34" charset="0"/>
              <a:cs typeface="Arial" panose="020B0604020202020204" pitchFamily="34" charset="0"/>
            </a:rPr>
            <a:t>OpBrzegPoprz</a:t>
          </a:r>
        </a:p>
      </cdr:txBody>
    </cdr:sp>
  </cdr:relSizeAnchor>
  <cdr:relSizeAnchor xmlns:cdr="http://schemas.openxmlformats.org/drawingml/2006/chartDrawing">
    <cdr:from>
      <cdr:x>0.56288</cdr:x>
      <cdr:y>0.92863</cdr:y>
    </cdr:from>
    <cdr:to>
      <cdr:x>0.67129</cdr:x>
      <cdr:y>0.99411</cdr:y>
    </cdr:to>
    <cdr:sp macro="" textlink="">
      <cdr:nvSpPr>
        <cdr:cNvPr id="15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48050CD3-BB5E-4A7E-B222-029CA7B94321}"/>
            </a:ext>
          </a:extLst>
        </cdr:cNvPr>
        <cdr:cNvSpPr txBox="1"/>
      </cdr:nvSpPr>
      <cdr:spPr>
        <a:xfrm xmlns:a="http://schemas.openxmlformats.org/drawingml/2006/main">
          <a:off x="5005433" y="2139351"/>
          <a:ext cx="964046" cy="1508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700">
              <a:latin typeface="Arial" panose="020B0604020202020204" pitchFamily="34" charset="0"/>
              <a:cs typeface="Arial" panose="020B0604020202020204" pitchFamily="34" charset="0"/>
            </a:rPr>
            <a:t>OpKrap3MajaMOB</a:t>
          </a:r>
        </a:p>
      </cdr:txBody>
    </cdr:sp>
  </cdr:relSizeAnchor>
  <cdr:relSizeAnchor xmlns:cdr="http://schemas.openxmlformats.org/drawingml/2006/chartDrawing">
    <cdr:from>
      <cdr:x>0.16711</cdr:x>
      <cdr:y>0.84172</cdr:y>
    </cdr:from>
    <cdr:to>
      <cdr:x>0.25456</cdr:x>
      <cdr:y>0.9436</cdr:y>
    </cdr:to>
    <cdr:sp macro="" textlink="">
      <cdr:nvSpPr>
        <cdr:cNvPr id="17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60560904-A9EA-4344-9A45-EB93D256AAC3}"/>
            </a:ext>
          </a:extLst>
        </cdr:cNvPr>
        <cdr:cNvSpPr txBox="1"/>
      </cdr:nvSpPr>
      <cdr:spPr>
        <a:xfrm xmlns:a="http://schemas.openxmlformats.org/drawingml/2006/main">
          <a:off x="1486072" y="1939138"/>
          <a:ext cx="777653" cy="2347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70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OpOpoleOsAK</a:t>
          </a:r>
          <a:endParaRPr lang="pl-PL" sz="7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0.82527</cdr:x>
      <cdr:y>0.91373</cdr:y>
    </cdr:from>
    <cdr:to>
      <cdr:x>0.93937</cdr:x>
      <cdr:y>0.98479</cdr:y>
    </cdr:to>
    <cdr:sp macro="" textlink="">
      <cdr:nvSpPr>
        <cdr:cNvPr id="19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21529B90-AB0B-46D0-B163-759BCE74C43C}"/>
            </a:ext>
          </a:extLst>
        </cdr:cNvPr>
        <cdr:cNvSpPr txBox="1"/>
      </cdr:nvSpPr>
      <cdr:spPr>
        <a:xfrm xmlns:a="http://schemas.openxmlformats.org/drawingml/2006/main">
          <a:off x="7338773" y="2105025"/>
          <a:ext cx="1014652" cy="1637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700">
              <a:latin typeface="Arial" panose="020B0604020202020204" pitchFamily="34" charset="0"/>
              <a:cs typeface="Arial" panose="020B0604020202020204" pitchFamily="34" charset="0"/>
            </a:rPr>
            <a:t>OpStrzOpWyszMOB</a:t>
          </a:r>
        </a:p>
      </cdr:txBody>
    </cdr:sp>
  </cdr:relSizeAnchor>
  <cdr:relSizeAnchor xmlns:cdr="http://schemas.openxmlformats.org/drawingml/2006/chartDrawing">
    <cdr:from>
      <cdr:x>0.61359</cdr:x>
      <cdr:y>0.85748</cdr:y>
    </cdr:from>
    <cdr:to>
      <cdr:x>0.62528</cdr:x>
      <cdr:y>0.93175</cdr:y>
    </cdr:to>
    <cdr:cxnSp macro="">
      <cdr:nvCxnSpPr>
        <cdr:cNvPr id="21" name="Łącznik prosty ze strzałką 20">
          <a:extLst xmlns:a="http://schemas.openxmlformats.org/drawingml/2006/main">
            <a:ext uri="{FF2B5EF4-FFF2-40B4-BE49-F238E27FC236}">
              <a16:creationId xmlns:a16="http://schemas.microsoft.com/office/drawing/2014/main" xmlns="" id="{2A05D6A0-77BD-47BD-8B96-F9CE2B534259}"/>
            </a:ext>
          </a:extLst>
        </cdr:cNvPr>
        <cdr:cNvCxnSpPr/>
      </cdr:nvCxnSpPr>
      <cdr:spPr>
        <a:xfrm xmlns:a="http://schemas.openxmlformats.org/drawingml/2006/main" flipV="1">
          <a:off x="5456346" y="1975445"/>
          <a:ext cx="103953" cy="17110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0.86919</cdr:x>
      <cdr:y>0.84999</cdr:y>
    </cdr:from>
    <cdr:to>
      <cdr:x>0.87704</cdr:x>
      <cdr:y>0.9264</cdr:y>
    </cdr:to>
    <cdr:cxnSp macro="">
      <cdr:nvCxnSpPr>
        <cdr:cNvPr id="22" name="Łącznik prosty ze strzałką 21">
          <a:extLst xmlns:a="http://schemas.openxmlformats.org/drawingml/2006/main">
            <a:ext uri="{FF2B5EF4-FFF2-40B4-BE49-F238E27FC236}">
              <a16:creationId xmlns:a16="http://schemas.microsoft.com/office/drawing/2014/main" xmlns="" id="{2A05D6A0-77BD-47BD-8B96-F9CE2B534259}"/>
            </a:ext>
          </a:extLst>
        </cdr:cNvPr>
        <cdr:cNvCxnSpPr/>
      </cdr:nvCxnSpPr>
      <cdr:spPr>
        <a:xfrm xmlns:a="http://schemas.openxmlformats.org/drawingml/2006/main" flipH="1" flipV="1">
          <a:off x="7729268" y="1958197"/>
          <a:ext cx="69845" cy="17602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0.27421</cdr:x>
      <cdr:y>0.84958</cdr:y>
    </cdr:from>
    <cdr:to>
      <cdr:x>0.27636</cdr:x>
      <cdr:y>0.91786</cdr:y>
    </cdr:to>
    <cdr:cxnSp macro="">
      <cdr:nvCxnSpPr>
        <cdr:cNvPr id="20" name="Łącznik prosty ze strzałką 19">
          <a:extLst xmlns:a="http://schemas.openxmlformats.org/drawingml/2006/main">
            <a:ext uri="{FF2B5EF4-FFF2-40B4-BE49-F238E27FC236}">
              <a16:creationId xmlns:a16="http://schemas.microsoft.com/office/drawing/2014/main" xmlns="" id="{80C052E5-BBBA-4CF4-BB9F-08504EB26652}"/>
            </a:ext>
          </a:extLst>
        </cdr:cNvPr>
        <cdr:cNvCxnSpPr/>
      </cdr:nvCxnSpPr>
      <cdr:spPr>
        <a:xfrm xmlns:a="http://schemas.openxmlformats.org/drawingml/2006/main" flipV="1">
          <a:off x="2438400" y="1957246"/>
          <a:ext cx="19142" cy="15730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0.39434</cdr:x>
      <cdr:y>0.86717</cdr:y>
    </cdr:from>
    <cdr:to>
      <cdr:x>0.56598</cdr:x>
      <cdr:y>0.96936</cdr:y>
    </cdr:to>
    <cdr:sp macro="" textlink="">
      <cdr:nvSpPr>
        <cdr:cNvPr id="3" name="pole tekstowe 1"/>
        <cdr:cNvSpPr txBox="1"/>
      </cdr:nvSpPr>
      <cdr:spPr>
        <a:xfrm xmlns:a="http://schemas.openxmlformats.org/drawingml/2006/main">
          <a:off x="2269658" y="2965258"/>
          <a:ext cx="987892" cy="3494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OpKKozBSmial</a:t>
          </a:r>
        </a:p>
      </cdr:txBody>
    </cdr:sp>
  </cdr:relSizeAnchor>
  <cdr:relSizeAnchor xmlns:cdr="http://schemas.openxmlformats.org/drawingml/2006/chartDrawing">
    <cdr:from>
      <cdr:x>0.19803</cdr:x>
      <cdr:y>0.86182</cdr:y>
    </cdr:from>
    <cdr:to>
      <cdr:x>0.39552</cdr:x>
      <cdr:y>0.95265</cdr:y>
    </cdr:to>
    <cdr:sp macro="" textlink="">
      <cdr:nvSpPr>
        <cdr:cNvPr id="7" name="pole tekstowe 1"/>
        <cdr:cNvSpPr txBox="1"/>
      </cdr:nvSpPr>
      <cdr:spPr>
        <a:xfrm xmlns:a="http://schemas.openxmlformats.org/drawingml/2006/main">
          <a:off x="1139789" y="2946961"/>
          <a:ext cx="1136686" cy="3105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OpOpoleOsAKr</a:t>
          </a:r>
        </a:p>
      </cdr:txBody>
    </cdr:sp>
  </cdr:relSizeAnchor>
  <cdr:relSizeAnchor xmlns:cdr="http://schemas.openxmlformats.org/drawingml/2006/chartDrawing">
    <cdr:from>
      <cdr:x>0.03968</cdr:x>
      <cdr:y>0.8622</cdr:y>
    </cdr:from>
    <cdr:to>
      <cdr:x>0.21017</cdr:x>
      <cdr:y>0.95822</cdr:y>
    </cdr:to>
    <cdr:sp macro="" textlink="">
      <cdr:nvSpPr>
        <cdr:cNvPr id="8" name="pole tekstowe 1"/>
        <cdr:cNvSpPr txBox="1"/>
      </cdr:nvSpPr>
      <cdr:spPr>
        <a:xfrm xmlns:a="http://schemas.openxmlformats.org/drawingml/2006/main">
          <a:off x="228386" y="2948276"/>
          <a:ext cx="981289" cy="3283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OpOpoleKoszy</a:t>
          </a:r>
        </a:p>
      </cdr:txBody>
    </cdr:sp>
  </cdr:relSizeAnchor>
  <cdr:relSizeAnchor xmlns:cdr="http://schemas.openxmlformats.org/drawingml/2006/chartDrawing">
    <cdr:from>
      <cdr:x>0.61446</cdr:x>
      <cdr:y>0.86079</cdr:y>
    </cdr:from>
    <cdr:to>
      <cdr:x>0.77449</cdr:x>
      <cdr:y>0.92758</cdr:y>
    </cdr:to>
    <cdr:sp macro="" textlink="">
      <cdr:nvSpPr>
        <cdr:cNvPr id="9" name="pole tekstowe 1"/>
        <cdr:cNvSpPr txBox="1"/>
      </cdr:nvSpPr>
      <cdr:spPr>
        <a:xfrm xmlns:a="http://schemas.openxmlformats.org/drawingml/2006/main">
          <a:off x="3536584" y="2943439"/>
          <a:ext cx="921116" cy="2283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OpKluczMicki</a:t>
          </a:r>
        </a:p>
      </cdr:txBody>
    </cdr:sp>
  </cdr:relSizeAnchor>
  <cdr:relSizeAnchor xmlns:cdr="http://schemas.openxmlformats.org/drawingml/2006/chartDrawing">
    <cdr:from>
      <cdr:x>0.79766</cdr:x>
      <cdr:y>0.8624</cdr:y>
    </cdr:from>
    <cdr:to>
      <cdr:x>0.97078</cdr:x>
      <cdr:y>0.93338</cdr:y>
    </cdr:to>
    <cdr:sp macro="" textlink="">
      <cdr:nvSpPr>
        <cdr:cNvPr id="11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A9EDB1A1-2DC5-466C-A9E2-7AF81D027CDA}"/>
            </a:ext>
          </a:extLst>
        </cdr:cNvPr>
        <cdr:cNvSpPr txBox="1"/>
      </cdr:nvSpPr>
      <cdr:spPr>
        <a:xfrm xmlns:a="http://schemas.openxmlformats.org/drawingml/2006/main">
          <a:off x="4591050" y="2948948"/>
          <a:ext cx="996429" cy="2427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OpNysaRodzie</a:t>
          </a:r>
        </a:p>
      </cdr:txBody>
    </cdr:sp>
  </cdr:relSizeAnchor>
  <cdr:relSizeAnchor xmlns:cdr="http://schemas.openxmlformats.org/drawingml/2006/chartDrawing">
    <cdr:from>
      <cdr:x>0.57756</cdr:x>
      <cdr:y>0.93315</cdr:y>
    </cdr:from>
    <cdr:to>
      <cdr:x>0.79792</cdr:x>
      <cdr:y>0.99443</cdr:y>
    </cdr:to>
    <cdr:sp macro="" textlink="">
      <cdr:nvSpPr>
        <cdr:cNvPr id="10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261D4B55-82E4-4728-825B-04EF43D041AF}"/>
            </a:ext>
          </a:extLst>
        </cdr:cNvPr>
        <cdr:cNvSpPr txBox="1"/>
      </cdr:nvSpPr>
      <cdr:spPr>
        <a:xfrm xmlns:a="http://schemas.openxmlformats.org/drawingml/2006/main">
          <a:off x="3324226" y="3190876"/>
          <a:ext cx="1268330" cy="209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OpKrap3MajaMOB</a:t>
          </a:r>
        </a:p>
      </cdr:txBody>
    </cdr:sp>
  </cdr:relSizeAnchor>
  <cdr:relSizeAnchor xmlns:cdr="http://schemas.openxmlformats.org/drawingml/2006/chartDrawing">
    <cdr:from>
      <cdr:x>0.78111</cdr:x>
      <cdr:y>0.93872</cdr:y>
    </cdr:from>
    <cdr:to>
      <cdr:x>1</cdr:x>
      <cdr:y>1</cdr:y>
    </cdr:to>
    <cdr:sp macro="" textlink="">
      <cdr:nvSpPr>
        <cdr:cNvPr id="15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31365AD7-C3AA-4F74-B8F3-AC317582D85C}"/>
            </a:ext>
          </a:extLst>
        </cdr:cNvPr>
        <cdr:cNvSpPr txBox="1"/>
      </cdr:nvSpPr>
      <cdr:spPr>
        <a:xfrm xmlns:a="http://schemas.openxmlformats.org/drawingml/2006/main">
          <a:off x="4495801" y="3209925"/>
          <a:ext cx="1259839" cy="209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OpStrzOpWyszMOB</a:t>
          </a:r>
        </a:p>
      </cdr:txBody>
    </cdr:sp>
  </cdr:relSizeAnchor>
  <cdr:relSizeAnchor xmlns:cdr="http://schemas.openxmlformats.org/drawingml/2006/chartDrawing">
    <cdr:from>
      <cdr:x>0.95653</cdr:x>
      <cdr:y>0.85794</cdr:y>
    </cdr:from>
    <cdr:to>
      <cdr:x>0.96315</cdr:x>
      <cdr:y>0.93593</cdr:y>
    </cdr:to>
    <cdr:cxnSp macro="">
      <cdr:nvCxnSpPr>
        <cdr:cNvPr id="16" name="Łącznik prosty ze strzałką 15">
          <a:extLst xmlns:a="http://schemas.openxmlformats.org/drawingml/2006/main">
            <a:ext uri="{FF2B5EF4-FFF2-40B4-BE49-F238E27FC236}">
              <a16:creationId xmlns:a16="http://schemas.microsoft.com/office/drawing/2014/main" xmlns="" id="{3B8D4373-80B9-41A4-B2D3-E337C65F3442}"/>
            </a:ext>
          </a:extLst>
        </cdr:cNvPr>
        <cdr:cNvCxnSpPr/>
      </cdr:nvCxnSpPr>
      <cdr:spPr>
        <a:xfrm xmlns:a="http://schemas.openxmlformats.org/drawingml/2006/main" flipV="1">
          <a:off x="5505450" y="2933700"/>
          <a:ext cx="38100" cy="266701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0.76907</cdr:x>
      <cdr:y>0.86351</cdr:y>
    </cdr:from>
    <cdr:to>
      <cdr:x>0.79601</cdr:x>
      <cdr:y>0.94197</cdr:y>
    </cdr:to>
    <cdr:cxnSp macro="">
      <cdr:nvCxnSpPr>
        <cdr:cNvPr id="17" name="Łącznik prosty ze strzałką 16">
          <a:extLst xmlns:a="http://schemas.openxmlformats.org/drawingml/2006/main">
            <a:ext uri="{FF2B5EF4-FFF2-40B4-BE49-F238E27FC236}">
              <a16:creationId xmlns:a16="http://schemas.microsoft.com/office/drawing/2014/main" xmlns="" id="{76A4A312-55B8-4A1B-A703-D3333AE3B894}"/>
            </a:ext>
          </a:extLst>
        </cdr:cNvPr>
        <cdr:cNvCxnSpPr/>
      </cdr:nvCxnSpPr>
      <cdr:spPr>
        <a:xfrm xmlns:a="http://schemas.openxmlformats.org/drawingml/2006/main" flipV="1">
          <a:off x="4426490" y="2952750"/>
          <a:ext cx="155035" cy="26829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0.28409</cdr:x>
      <cdr:y>0.87537</cdr:y>
    </cdr:from>
    <cdr:to>
      <cdr:x>0.46351</cdr:x>
      <cdr:y>0.9414</cdr:y>
    </cdr:to>
    <cdr:sp macro="" textlink="">
      <cdr:nvSpPr>
        <cdr:cNvPr id="4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A591B477-F414-4E04-A947-24C0E2B6D500}"/>
            </a:ext>
          </a:extLst>
        </cdr:cNvPr>
        <cdr:cNvSpPr txBox="1"/>
      </cdr:nvSpPr>
      <cdr:spPr>
        <a:xfrm xmlns:a="http://schemas.openxmlformats.org/drawingml/2006/main">
          <a:off x="1635094" y="2836000"/>
          <a:ext cx="1032677" cy="2139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OpOpoleOsAKr</a:t>
          </a:r>
        </a:p>
      </cdr:txBody>
    </cdr:sp>
  </cdr:relSizeAnchor>
  <cdr:relSizeAnchor xmlns:cdr="http://schemas.openxmlformats.org/drawingml/2006/chartDrawing">
    <cdr:from>
      <cdr:x>0.78442</cdr:x>
      <cdr:y>0.91962</cdr:y>
    </cdr:from>
    <cdr:to>
      <cdr:x>1</cdr:x>
      <cdr:y>1</cdr:y>
    </cdr:to>
    <cdr:sp macro="" textlink="">
      <cdr:nvSpPr>
        <cdr:cNvPr id="8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096EC016-0004-42A1-8066-9020829C9208}"/>
            </a:ext>
          </a:extLst>
        </cdr:cNvPr>
        <cdr:cNvSpPr txBox="1"/>
      </cdr:nvSpPr>
      <cdr:spPr>
        <a:xfrm xmlns:a="http://schemas.openxmlformats.org/drawingml/2006/main">
          <a:off x="4514850" y="2979364"/>
          <a:ext cx="1240790" cy="2604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OpStrzOpWyszMOB</a:t>
          </a:r>
        </a:p>
      </cdr:txBody>
    </cdr:sp>
  </cdr:relSizeAnchor>
  <cdr:relSizeAnchor xmlns:cdr="http://schemas.openxmlformats.org/drawingml/2006/chartDrawing">
    <cdr:from>
      <cdr:x>0.64035</cdr:x>
      <cdr:y>0.87268</cdr:y>
    </cdr:from>
    <cdr:to>
      <cdr:x>0.77318</cdr:x>
      <cdr:y>0.96433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23E4E288-F71B-495C-8646-6A7A33D60C9C}"/>
            </a:ext>
          </a:extLst>
        </cdr:cNvPr>
        <cdr:cNvSpPr txBox="1"/>
      </cdr:nvSpPr>
      <cdr:spPr>
        <a:xfrm xmlns:a="http://schemas.openxmlformats.org/drawingml/2006/main">
          <a:off x="3685597" y="2827282"/>
          <a:ext cx="764522" cy="2969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OpKKozBSmial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C45CE6-59BB-4BD9-B494-B930288CEDA4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AA8D7-801B-446E-B291-E02DC48463A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9965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060D5BC-7E5C-4ABD-9F15-C1EC7E5C56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665FC65A-BFFD-4D12-AC1C-887D2054B3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42CF4EB8-1179-44D9-9044-96CD82CC5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18.02.2021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071AE1D1-4285-4823-A096-7FBAB9AF1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110571F0-B4C9-4E4D-8ED3-28A6C0BCC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9547-8254-491A-9A1D-2A5D9D7AE9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5910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BF21637-38BD-4D8A-BBB5-91D337729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1C382C65-B141-4994-86D3-2489A72615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7F9DA25B-97D1-43F8-AAF2-C3F46A85A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18.02.2021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D5BDCD34-2393-444C-971C-0F6F9E3A0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240BB04D-69CD-4A73-BF56-120589B66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9547-8254-491A-9A1D-2A5D9D7AE9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9643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D36AB824-1ED2-489D-AA5B-04C41699FD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4AED1A9B-D835-4B97-8DC2-F6C0B31B0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E171C9B9-7B33-4F4C-9E86-69205758D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18.02.2021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349DAC5F-6216-4893-8C6D-1ECA36BC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1925D682-4B46-4A26-B9DD-DA2A00ED3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9547-8254-491A-9A1D-2A5D9D7AE9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0716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58ADDC2-94C5-4D05-809D-BBE1EB92C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7FA50C8-29DB-44CB-B4C3-F87FE2A50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5E4458E-2BF2-47FC-9D32-6858FA2E8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18.02.2021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599FD297-053C-4114-AE4A-A29063395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0586E1ED-DC21-4934-9431-36B463C5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9547-8254-491A-9A1D-2A5D9D7AE9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28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132CE3A-0D02-4D41-8492-664B8A1B1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D432B2FC-A282-4D4F-8681-AAA517C83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F650AC27-89AB-400C-A33C-E57760F09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18.02.2021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C34A274B-A4F8-4B1C-81C8-4B9A40355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D9E9FEA-6802-48F4-9DCC-D2C73EC18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9547-8254-491A-9A1D-2A5D9D7AE9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5763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4724877-5003-4749-85E5-03596F987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451A2DB-C793-49FB-B1D8-C06EDACC2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377F3F55-EF46-4462-ADED-EFA3D4DBC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220038D3-A9FF-4CCD-8407-BE517E1D3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18.02.2021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F6E8A2D2-A1C8-43F9-9096-EDBB216D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308D8DCD-B194-44F9-A4D4-677F4286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9547-8254-491A-9A1D-2A5D9D7AE9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1545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1329246-8548-4468-87E1-93AA1B25E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5C88A965-84A3-424B-AD8F-BC86CB8A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EE57DF87-0977-4625-868D-BBD8D78E9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D83B4F52-D86F-4E50-AAAE-FB59DBDFA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9AAFCAB5-1F05-4CBA-B1F6-33C676DC13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9AE2179E-30AD-40F7-B76A-739FB678C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18.02.2021</a:t>
            </a: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179617E8-5C05-4C37-A796-2CA10DE93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3F5C8748-DA10-4F9C-9CE4-25AC18D73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9547-8254-491A-9A1D-2A5D9D7AE9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4379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8F24095-1B0C-4AE5-BC2A-82719DE74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EDA91E04-B3C0-414C-B56D-5121854FF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18.02.2021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D40AE333-7F1C-4498-8358-1B0B62DF7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93691CB0-2ED6-427F-83E5-E5690D192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9547-8254-491A-9A1D-2A5D9D7AE9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7419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060CDEE7-19C1-4148-8B32-E2779B474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18.02.2021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F5856621-86C7-4BEB-B28E-EABE56E09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8453BB21-2D0D-4F5C-A62A-858C65DF4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9547-8254-491A-9A1D-2A5D9D7AE9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9148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B6F2CE4-B2D3-481A-B127-C235EAC9C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8D51253-556D-4395-9BE0-9FF2D7CDD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609B15BD-777D-4CD7-8AC2-6236CFF5C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787C8225-4687-4EB2-9C74-9635A4F1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18.02.2021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68F5879B-10A4-4C7C-970B-468BD20E5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37CA91E6-EC89-4FC6-BF88-E33C23A06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9547-8254-491A-9A1D-2A5D9D7AE9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1418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71151AD-5C08-4D92-9231-3E35F88EF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7A4049C1-7EEF-451A-B6AB-920B6CF2D9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365B3FA7-FA54-49ED-B152-6A85D3E7B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85B37F0B-4F40-4E9F-A1F0-4F31E631D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18.02.2021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D0C8015B-9BB8-48E8-BC03-E94DBFF3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65C22954-BF3A-4DE5-ADEC-B8951FED1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9547-8254-491A-9A1D-2A5D9D7AE9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4633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2ADCBF7F-D7FD-4140-8A0A-35D68D9AC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B6D55108-D410-411B-94FC-060BE08EE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D858F3CD-99F9-4535-B32B-A9A7378951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/>
              <a:t>18.02.2021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45F6F0C6-1522-4B27-BAA1-05B08227A4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B2CC3DA-BD3A-45D2-9F13-956AC8CE4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F9547-8254-491A-9A1D-2A5D9D7AE9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665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63163BC8-7DCB-47F9-B32D-184DE8A2F350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5B2D04CD-30B3-433F-92D8-123B077E9D21}"/>
              </a:ext>
            </a:extLst>
          </p:cNvPr>
          <p:cNvSpPr txBox="1"/>
          <p:nvPr/>
        </p:nvSpPr>
        <p:spPr>
          <a:xfrm>
            <a:off x="1396751" y="5828677"/>
            <a:ext cx="928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Kędzierzyn-Koźle, 29 maja 2025 r.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xmlns="" id="{C19EB650-989F-449F-85B9-95250EF21B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DC6F6DCF-EB8F-4D22-A907-949E8D1CD1E8}"/>
              </a:ext>
            </a:extLst>
          </p:cNvPr>
          <p:cNvSpPr txBox="1"/>
          <p:nvPr/>
        </p:nvSpPr>
        <p:spPr>
          <a:xfrm>
            <a:off x="255493" y="2351782"/>
            <a:ext cx="116810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/>
              <a:t>Roczna ocena jakości powietrza w województwie opolskim.</a:t>
            </a:r>
          </a:p>
          <a:p>
            <a:pPr algn="ctr"/>
            <a:r>
              <a:rPr lang="pl-PL" sz="3200" b="1" dirty="0"/>
              <a:t>Raport wojewódzki za rok 2024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27F59F0B-2583-4698-AD34-1CE600D19834}"/>
              </a:ext>
            </a:extLst>
          </p:cNvPr>
          <p:cNvSpPr/>
          <p:nvPr/>
        </p:nvSpPr>
        <p:spPr>
          <a:xfrm>
            <a:off x="2799126" y="4479699"/>
            <a:ext cx="6593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sz="2000" b="1" dirty="0"/>
              <a:t>Informacja na sesję</a:t>
            </a:r>
            <a:br>
              <a:rPr lang="pl-PL" altLang="pl-PL" sz="2000" b="1" dirty="0"/>
            </a:br>
            <a:r>
              <a:rPr lang="pl-PL" altLang="pl-PL" sz="2000" b="1" dirty="0"/>
              <a:t>Rady Miasta Kędzierzyn-Koźle</a:t>
            </a:r>
          </a:p>
        </p:txBody>
      </p:sp>
    </p:spTree>
    <p:extLst>
      <p:ext uri="{BB962C8B-B14F-4D97-AF65-F5344CB8AC3E}">
        <p14:creationId xmlns:p14="http://schemas.microsoft.com/office/powerpoint/2010/main" val="2256393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Obraz przedstawiający rozkład przestrzenny wartości stężenia średniego rocznego dwutlenku azotu w województwie opolskim. Na terenie województwa w 2024 roku wartości stężenia są na bardzo niskim poziomie. Brak przekroczeń tego parametru.">
            <a:extLst>
              <a:ext uri="{FF2B5EF4-FFF2-40B4-BE49-F238E27FC236}">
                <a16:creationId xmlns:a16="http://schemas.microsoft.com/office/drawing/2014/main" xmlns="" id="{B56A294D-B4A0-4D14-9EB7-1BC919887F5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956" y="3049093"/>
            <a:ext cx="3745447" cy="358847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xmlns="" id="{BD75081F-03F9-457C-ABB5-9A3BA5DF799A}"/>
              </a:ext>
            </a:extLst>
          </p:cNvPr>
          <p:cNvSpPr/>
          <p:nvPr/>
        </p:nvSpPr>
        <p:spPr>
          <a:xfrm>
            <a:off x="1966063" y="1147434"/>
            <a:ext cx="8150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Wyniki pomiarów dla dwutlenku azotu NO</a:t>
            </a:r>
            <a:r>
              <a:rPr lang="pl-PL" sz="2400" b="1" baseline="-25000" dirty="0"/>
              <a:t>2</a:t>
            </a:r>
            <a:r>
              <a:rPr lang="pl-PL" sz="2400" b="1" dirty="0"/>
              <a:t> 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6CB620F7-B881-488B-AD36-9FC5B0B40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353431"/>
              </p:ext>
            </p:extLst>
          </p:nvPr>
        </p:nvGraphicFramePr>
        <p:xfrm>
          <a:off x="1676522" y="1665655"/>
          <a:ext cx="8729460" cy="1432913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39649">
                  <a:extLst>
                    <a:ext uri="{9D8B030D-6E8A-4147-A177-3AD203B41FA5}">
                      <a16:colId xmlns:a16="http://schemas.microsoft.com/office/drawing/2014/main" xmlns="" val="2606724108"/>
                    </a:ext>
                  </a:extLst>
                </a:gridCol>
                <a:gridCol w="606287">
                  <a:extLst>
                    <a:ext uri="{9D8B030D-6E8A-4147-A177-3AD203B41FA5}">
                      <a16:colId xmlns:a16="http://schemas.microsoft.com/office/drawing/2014/main" xmlns="" val="2972605718"/>
                    </a:ext>
                  </a:extLst>
                </a:gridCol>
                <a:gridCol w="938108">
                  <a:extLst>
                    <a:ext uri="{9D8B030D-6E8A-4147-A177-3AD203B41FA5}">
                      <a16:colId xmlns:a16="http://schemas.microsoft.com/office/drawing/2014/main" xmlns="" val="3895994345"/>
                    </a:ext>
                  </a:extLst>
                </a:gridCol>
                <a:gridCol w="1078546">
                  <a:extLst>
                    <a:ext uri="{9D8B030D-6E8A-4147-A177-3AD203B41FA5}">
                      <a16:colId xmlns:a16="http://schemas.microsoft.com/office/drawing/2014/main" xmlns="" val="1798516087"/>
                    </a:ext>
                  </a:extLst>
                </a:gridCol>
                <a:gridCol w="1192367">
                  <a:extLst>
                    <a:ext uri="{9D8B030D-6E8A-4147-A177-3AD203B41FA5}">
                      <a16:colId xmlns:a16="http://schemas.microsoft.com/office/drawing/2014/main" xmlns="" val="3609333619"/>
                    </a:ext>
                  </a:extLst>
                </a:gridCol>
                <a:gridCol w="1115413">
                  <a:extLst>
                    <a:ext uri="{9D8B030D-6E8A-4147-A177-3AD203B41FA5}">
                      <a16:colId xmlns:a16="http://schemas.microsoft.com/office/drawing/2014/main" xmlns="" val="2249810838"/>
                    </a:ext>
                  </a:extLst>
                </a:gridCol>
                <a:gridCol w="1004802">
                  <a:extLst>
                    <a:ext uri="{9D8B030D-6E8A-4147-A177-3AD203B41FA5}">
                      <a16:colId xmlns:a16="http://schemas.microsoft.com/office/drawing/2014/main" xmlns="" val="759817905"/>
                    </a:ext>
                  </a:extLst>
                </a:gridCol>
                <a:gridCol w="736374">
                  <a:extLst>
                    <a:ext uri="{9D8B030D-6E8A-4147-A177-3AD203B41FA5}">
                      <a16:colId xmlns:a16="http://schemas.microsoft.com/office/drawing/2014/main" xmlns="" val="2633783308"/>
                    </a:ext>
                  </a:extLst>
                </a:gridCol>
                <a:gridCol w="626647">
                  <a:extLst>
                    <a:ext uri="{9D8B030D-6E8A-4147-A177-3AD203B41FA5}">
                      <a16:colId xmlns:a16="http://schemas.microsoft.com/office/drawing/2014/main" xmlns="" val="3112767016"/>
                    </a:ext>
                  </a:extLst>
                </a:gridCol>
                <a:gridCol w="1091267">
                  <a:extLst>
                    <a:ext uri="{9D8B030D-6E8A-4147-A177-3AD203B41FA5}">
                      <a16:colId xmlns:a16="http://schemas.microsoft.com/office/drawing/2014/main" xmlns="" val="2799090217"/>
                    </a:ext>
                  </a:extLst>
                </a:gridCol>
              </a:tblGrid>
              <a:tr h="412214">
                <a:tc>
                  <a:txBody>
                    <a:bodyPr/>
                    <a:lstStyle/>
                    <a:p>
                      <a:pPr marL="43180" marR="431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Lp.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3180" marR="330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Kod strefy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3340" marR="228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Nazwa strefy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0800" marR="254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Kod stacji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8260" marR="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Nazwa stacji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5720" marR="342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Typ pomiaru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207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Komplet-ność [%]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3180" marR="368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Średnia Sa [µg/m</a:t>
                      </a:r>
                      <a:r>
                        <a:rPr lang="pl-PL" sz="900" b="1" baseline="30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pl-PL" sz="900" b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]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953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L&gt;200 (S1)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3180" marR="368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19 maks. (S1) [µg/m</a:t>
                      </a:r>
                      <a:r>
                        <a:rPr lang="pl-PL" sz="900" b="1" baseline="30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pl-PL" sz="900" b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]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636107758"/>
                  </a:ext>
                </a:extLst>
              </a:tr>
              <a:tr h="338009">
                <a:tc>
                  <a:txBody>
                    <a:bodyPr/>
                    <a:lstStyle/>
                    <a:p>
                      <a:pPr marL="43180" marR="431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1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PL1601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miasto Opole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OpOpoleOsAKr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8260" marR="279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Opole, os. Armii Krajowej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5720" marR="342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aut.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207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99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3180" marR="368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13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953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0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3180" marR="368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72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655364628"/>
                  </a:ext>
                </a:extLst>
              </a:tr>
              <a:tr h="334358">
                <a:tc>
                  <a:txBody>
                    <a:bodyPr/>
                    <a:lstStyle/>
                    <a:p>
                      <a:pPr marL="43180" marR="431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PL1602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strefa opolska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OpKKozBSmial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8260" marR="279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Kędzierzyn-Koźle, </a:t>
                      </a:r>
                      <a:b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</a:b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ul. Śmiałego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5720" marR="342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aut.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207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97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3180" marR="368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13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953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0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3180" marR="368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59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391993730"/>
                  </a:ext>
                </a:extLst>
              </a:tr>
              <a:tr h="334358">
                <a:tc>
                  <a:txBody>
                    <a:bodyPr/>
                    <a:lstStyle/>
                    <a:p>
                      <a:pPr marL="43180" marR="431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3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PL1602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strefa opolska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OpOlesSlowac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8260" marR="279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Olesno, </a:t>
                      </a:r>
                      <a:b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</a:b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ul. Słowackiego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5720" marR="342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aut.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207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98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3180" marR="368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11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9530" marR="304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0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3180" marR="368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57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389904440"/>
                  </a:ext>
                </a:extLst>
              </a:tr>
            </a:tbl>
          </a:graphicData>
        </a:graphic>
      </p:graphicFrame>
      <p:graphicFrame>
        <p:nvGraphicFramePr>
          <p:cNvPr id="14" name="Wykres 13" descr="Obraz zawierający wykres przebiegu średniej rocznej stężenia dwutlenku azotu w latach 2015-2024. Pomiary były prowadzone na stacjach w Opolu, Kędzierzynie-Koźlu, Krapkowicach i Oleśnie. Najwyższe stężenie odnotowano na stacji w Opolu w 2015 roku wynoszące 21 mikrogramów na metr sześcienny.">
            <a:extLst>
              <a:ext uri="{FF2B5EF4-FFF2-40B4-BE49-F238E27FC236}">
                <a16:creationId xmlns:a16="http://schemas.microsoft.com/office/drawing/2014/main" xmlns="" id="{00000000-0008-0000-01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1210286"/>
              </p:ext>
            </p:extLst>
          </p:nvPr>
        </p:nvGraphicFramePr>
        <p:xfrm>
          <a:off x="958597" y="3237381"/>
          <a:ext cx="5759450" cy="3095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41489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xmlns="" id="{BD75081F-03F9-457C-ABB5-9A3BA5DF799A}"/>
              </a:ext>
            </a:extLst>
          </p:cNvPr>
          <p:cNvSpPr/>
          <p:nvPr/>
        </p:nvSpPr>
        <p:spPr>
          <a:xfrm>
            <a:off x="1966062" y="1198054"/>
            <a:ext cx="8150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Wyniki pomiarów dla tlenku węgla CO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69311E22-ACC5-4B48-9290-DDB38DB754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891828"/>
              </p:ext>
            </p:extLst>
          </p:nvPr>
        </p:nvGraphicFramePr>
        <p:xfrm>
          <a:off x="2890428" y="1790791"/>
          <a:ext cx="6301647" cy="1137274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51994">
                  <a:extLst>
                    <a:ext uri="{9D8B030D-6E8A-4147-A177-3AD203B41FA5}">
                      <a16:colId xmlns:a16="http://schemas.microsoft.com/office/drawing/2014/main" xmlns="" val="3224900442"/>
                    </a:ext>
                  </a:extLst>
                </a:gridCol>
                <a:gridCol w="530045">
                  <a:extLst>
                    <a:ext uri="{9D8B030D-6E8A-4147-A177-3AD203B41FA5}">
                      <a16:colId xmlns:a16="http://schemas.microsoft.com/office/drawing/2014/main" xmlns="" val="571143189"/>
                    </a:ext>
                  </a:extLst>
                </a:gridCol>
                <a:gridCol w="864234">
                  <a:extLst>
                    <a:ext uri="{9D8B030D-6E8A-4147-A177-3AD203B41FA5}">
                      <a16:colId xmlns:a16="http://schemas.microsoft.com/office/drawing/2014/main" xmlns="" val="295505500"/>
                    </a:ext>
                  </a:extLst>
                </a:gridCol>
                <a:gridCol w="1001880">
                  <a:extLst>
                    <a:ext uri="{9D8B030D-6E8A-4147-A177-3AD203B41FA5}">
                      <a16:colId xmlns:a16="http://schemas.microsoft.com/office/drawing/2014/main" xmlns="" val="3514783890"/>
                    </a:ext>
                  </a:extLst>
                </a:gridCol>
                <a:gridCol w="1088853">
                  <a:extLst>
                    <a:ext uri="{9D8B030D-6E8A-4147-A177-3AD203B41FA5}">
                      <a16:colId xmlns:a16="http://schemas.microsoft.com/office/drawing/2014/main" xmlns="" val="481745859"/>
                    </a:ext>
                  </a:extLst>
                </a:gridCol>
                <a:gridCol w="882724">
                  <a:extLst>
                    <a:ext uri="{9D8B030D-6E8A-4147-A177-3AD203B41FA5}">
                      <a16:colId xmlns:a16="http://schemas.microsoft.com/office/drawing/2014/main" xmlns="" val="397868318"/>
                    </a:ext>
                  </a:extLst>
                </a:gridCol>
                <a:gridCol w="995718">
                  <a:extLst>
                    <a:ext uri="{9D8B030D-6E8A-4147-A177-3AD203B41FA5}">
                      <a16:colId xmlns:a16="http://schemas.microsoft.com/office/drawing/2014/main" xmlns="" val="4047342365"/>
                    </a:ext>
                  </a:extLst>
                </a:gridCol>
                <a:gridCol w="586199">
                  <a:extLst>
                    <a:ext uri="{9D8B030D-6E8A-4147-A177-3AD203B41FA5}">
                      <a16:colId xmlns:a16="http://schemas.microsoft.com/office/drawing/2014/main" xmlns="" val="1067869495"/>
                    </a:ext>
                  </a:extLst>
                </a:gridCol>
              </a:tblGrid>
              <a:tr h="4519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Lp.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Kod strefy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Nazwa strefy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Kod stacji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Nazwa stacji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Typ pomiaru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Kompletność [%]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S8max [mg/m</a:t>
                      </a:r>
                      <a:r>
                        <a:rPr lang="pl-PL" sz="1000" baseline="30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]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554494364"/>
                  </a:ext>
                </a:extLst>
              </a:tr>
              <a:tr h="342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1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PL1601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miasto Opole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OpOpoleOsAKr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Opole, os. Armii Krajowej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aut.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99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2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924748212"/>
                  </a:ext>
                </a:extLst>
              </a:tr>
              <a:tr h="342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2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PL1602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strefa opolska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OpKKozBSmial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Kędzierzyn-Koźle, </a:t>
                      </a:r>
                      <a:b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</a:b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ul. Śmiałego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aut.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97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2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552321627"/>
                  </a:ext>
                </a:extLst>
              </a:tr>
            </a:tbl>
          </a:graphicData>
        </a:graphic>
      </p:graphicFrame>
      <p:graphicFrame>
        <p:nvGraphicFramePr>
          <p:cNvPr id="14" name="Wykres 13" descr="Obraz zawierający wykres przebiegu wartości średnich 8-godzinnych stężeń tlenku węgla w latach 2015-2024. Pomiary były prowadzone na stacjach w Opolu i Kędzierzynie-Koźlu. Najwyższe stężenie odnotowano na stacji w Kędzierzynie-Koźlu w 2017 roku wynoszące 2,69 miligramów na metr sześcienny.">
            <a:extLst>
              <a:ext uri="{FF2B5EF4-FFF2-40B4-BE49-F238E27FC236}">
                <a16:creationId xmlns:a16="http://schemas.microsoft.com/office/drawing/2014/main" xmlns="" id="{00000000-0008-0000-02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2655456"/>
              </p:ext>
            </p:extLst>
          </p:nvPr>
        </p:nvGraphicFramePr>
        <p:xfrm>
          <a:off x="3163431" y="3266844"/>
          <a:ext cx="5755640" cy="2735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37997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xmlns="" id="{BD75081F-03F9-457C-ABB5-9A3BA5DF799A}"/>
              </a:ext>
            </a:extLst>
          </p:cNvPr>
          <p:cNvSpPr/>
          <p:nvPr/>
        </p:nvSpPr>
        <p:spPr>
          <a:xfrm>
            <a:off x="2020811" y="1093938"/>
            <a:ext cx="8150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Wyniki pomiarów dla benzenu C</a:t>
            </a:r>
            <a:r>
              <a:rPr lang="pl-PL" sz="2400" b="1" baseline="-25000" dirty="0"/>
              <a:t>6</a:t>
            </a:r>
            <a:r>
              <a:rPr lang="pl-PL" sz="2400" b="1" dirty="0"/>
              <a:t>H</a:t>
            </a:r>
            <a:r>
              <a:rPr lang="pl-PL" sz="2400" b="1" baseline="-25000" dirty="0"/>
              <a:t>6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C9D7F200-16D6-4342-A808-C6C98681D2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653309"/>
              </p:ext>
            </p:extLst>
          </p:nvPr>
        </p:nvGraphicFramePr>
        <p:xfrm>
          <a:off x="1624447" y="1516868"/>
          <a:ext cx="8833607" cy="2075127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86229">
                  <a:extLst>
                    <a:ext uri="{9D8B030D-6E8A-4147-A177-3AD203B41FA5}">
                      <a16:colId xmlns:a16="http://schemas.microsoft.com/office/drawing/2014/main" xmlns="" val="3709495889"/>
                    </a:ext>
                  </a:extLst>
                </a:gridCol>
                <a:gridCol w="743618">
                  <a:extLst>
                    <a:ext uri="{9D8B030D-6E8A-4147-A177-3AD203B41FA5}">
                      <a16:colId xmlns:a16="http://schemas.microsoft.com/office/drawing/2014/main" xmlns="" val="552550233"/>
                    </a:ext>
                  </a:extLst>
                </a:gridCol>
                <a:gridCol w="949947">
                  <a:extLst>
                    <a:ext uri="{9D8B030D-6E8A-4147-A177-3AD203B41FA5}">
                      <a16:colId xmlns:a16="http://schemas.microsoft.com/office/drawing/2014/main" xmlns="" val="1550170399"/>
                    </a:ext>
                  </a:extLst>
                </a:gridCol>
                <a:gridCol w="1181768">
                  <a:extLst>
                    <a:ext uri="{9D8B030D-6E8A-4147-A177-3AD203B41FA5}">
                      <a16:colId xmlns:a16="http://schemas.microsoft.com/office/drawing/2014/main" xmlns="" val="3098034834"/>
                    </a:ext>
                  </a:extLst>
                </a:gridCol>
                <a:gridCol w="2257727">
                  <a:extLst>
                    <a:ext uri="{9D8B030D-6E8A-4147-A177-3AD203B41FA5}">
                      <a16:colId xmlns:a16="http://schemas.microsoft.com/office/drawing/2014/main" xmlns="" val="284763534"/>
                    </a:ext>
                  </a:extLst>
                </a:gridCol>
                <a:gridCol w="947956">
                  <a:extLst>
                    <a:ext uri="{9D8B030D-6E8A-4147-A177-3AD203B41FA5}">
                      <a16:colId xmlns:a16="http://schemas.microsoft.com/office/drawing/2014/main" xmlns="" val="3836388017"/>
                    </a:ext>
                  </a:extLst>
                </a:gridCol>
                <a:gridCol w="1057013">
                  <a:extLst>
                    <a:ext uri="{9D8B030D-6E8A-4147-A177-3AD203B41FA5}">
                      <a16:colId xmlns:a16="http://schemas.microsoft.com/office/drawing/2014/main" xmlns="" val="666265120"/>
                    </a:ext>
                  </a:extLst>
                </a:gridCol>
                <a:gridCol w="1409349">
                  <a:extLst>
                    <a:ext uri="{9D8B030D-6E8A-4147-A177-3AD203B41FA5}">
                      <a16:colId xmlns:a16="http://schemas.microsoft.com/office/drawing/2014/main" xmlns="" val="1034539413"/>
                    </a:ext>
                  </a:extLst>
                </a:gridCol>
              </a:tblGrid>
              <a:tr h="344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Lp.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Kod strefy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Nazwa strefy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Kod stacji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Nazwa stacji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Typ pomiaru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Kompletność [%]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Średnia </a:t>
                      </a:r>
                      <a:r>
                        <a:rPr lang="pl-PL" sz="10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Sa</a:t>
                      </a: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 [µg/m</a:t>
                      </a:r>
                      <a:r>
                        <a:rPr lang="pl-PL" sz="1000" baseline="30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]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066526756"/>
                  </a:ext>
                </a:extLst>
              </a:tr>
              <a:tr h="220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1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PL1601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miasto Opole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OpOpoleOsAKr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Opole, os. Armii Krajowej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aut.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91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1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978476974"/>
                  </a:ext>
                </a:extLst>
              </a:tr>
              <a:tr h="2265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PL1602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strefa opolska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OpKKozBSmial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Kędzierzyn-Koźle, ul. Śmiałego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aut.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94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295716128"/>
                  </a:ext>
                </a:extLst>
              </a:tr>
              <a:tr h="2181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3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PL1602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strefa opolska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OpStrzOpWyszMOB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Strzelce Opolskie, ul. Kard. Wyszyńskiego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aut.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92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1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4012854877"/>
                  </a:ext>
                </a:extLst>
              </a:tr>
              <a:tr h="2181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4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PL1602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strefa opolska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OpZdziePiast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Zdzieszowice, ul. Piastów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aut.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99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031232519"/>
                  </a:ext>
                </a:extLst>
              </a:tr>
              <a:tr h="209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PL1602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strefa opolska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OpPASKKozKosciu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Kędzierzyn-Koźle, ul. Kościuszki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pas.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98451879"/>
                  </a:ext>
                </a:extLst>
              </a:tr>
              <a:tr h="2181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PL1602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strefa opolska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OpPASKKozKsOpol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Kędzierzyn-Koźle, ul. Ks. Opolskich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pas.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748958456"/>
                  </a:ext>
                </a:extLst>
              </a:tr>
              <a:tr h="2348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PL1602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strefa opolska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OpPASKKozSkarbo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Kędzierzyn-Koźle, ul. Skarbowa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pas.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90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584787342"/>
                  </a:ext>
                </a:extLst>
              </a:tr>
              <a:tr h="184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PL1602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strefa opolska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OpPASKKozSzkoln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Kędzierzyn-Koźle, ul. Szkolna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pas.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908626143"/>
                  </a:ext>
                </a:extLst>
              </a:tr>
            </a:tbl>
          </a:graphicData>
        </a:graphic>
      </p:graphicFrame>
      <p:graphicFrame>
        <p:nvGraphicFramePr>
          <p:cNvPr id="14" name="Wykres 13" descr="Obraz zawierający wykres przebiegu wartości średnich rocznych stężeń  benzenu w latach 2015-2024. Pomiary były prowadzone na stacjach w Opolu, Kędzierzynie-Koźlu, Krapkowicach, Strzelcach Opolskich i Zdzieszowicach. Najwyższe stężenie odnotowano na stacji w Zdzieszowicach w 2016 roku wynoszące 7 mikrogramów na metr sześcienny.">
            <a:extLst>
              <a:ext uri="{FF2B5EF4-FFF2-40B4-BE49-F238E27FC236}">
                <a16:creationId xmlns:a16="http://schemas.microsoft.com/office/drawing/2014/main" xmlns="" id="{00000000-0008-0000-03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2098184"/>
              </p:ext>
            </p:extLst>
          </p:nvPr>
        </p:nvGraphicFramePr>
        <p:xfrm>
          <a:off x="3309905" y="3543168"/>
          <a:ext cx="5663915" cy="2977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9757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przedstawiający rozkład przestrzenny liczby dni z przekroczeniem poziomu docelowego dla ozonu średnia z 3 lat w województwie opolskim. Na większości obszaru województwa wartości stężenia są na niskim poziomie. Wyższe wartości zanotowano w powiecie oleskim. Brak przekroczeń tego parametru.">
            <a:extLst>
              <a:ext uri="{FF2B5EF4-FFF2-40B4-BE49-F238E27FC236}">
                <a16:creationId xmlns:a16="http://schemas.microsoft.com/office/drawing/2014/main" xmlns="" id="{A24004A1-1315-4E99-AB68-7419CA6FBD5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290" y="2957977"/>
            <a:ext cx="3910815" cy="36364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xmlns="" id="{BD75081F-03F9-457C-ABB5-9A3BA5DF799A}"/>
              </a:ext>
            </a:extLst>
          </p:cNvPr>
          <p:cNvSpPr/>
          <p:nvPr/>
        </p:nvSpPr>
        <p:spPr>
          <a:xfrm>
            <a:off x="2020811" y="1085922"/>
            <a:ext cx="8150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Wyniki pomiarów dla ozonu O</a:t>
            </a:r>
            <a:r>
              <a:rPr lang="pl-PL" sz="2400" b="1" baseline="-25000" dirty="0"/>
              <a:t>3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49A8863A-AC43-4FE8-8999-B02A37EDDF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106870"/>
              </p:ext>
            </p:extLst>
          </p:nvPr>
        </p:nvGraphicFramePr>
        <p:xfrm>
          <a:off x="1966063" y="1541704"/>
          <a:ext cx="8150378" cy="1452463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48589">
                  <a:extLst>
                    <a:ext uri="{9D8B030D-6E8A-4147-A177-3AD203B41FA5}">
                      <a16:colId xmlns:a16="http://schemas.microsoft.com/office/drawing/2014/main" xmlns="" val="2276198073"/>
                    </a:ext>
                  </a:extLst>
                </a:gridCol>
                <a:gridCol w="621941">
                  <a:extLst>
                    <a:ext uri="{9D8B030D-6E8A-4147-A177-3AD203B41FA5}">
                      <a16:colId xmlns:a16="http://schemas.microsoft.com/office/drawing/2014/main" xmlns="" val="1594281251"/>
                    </a:ext>
                  </a:extLst>
                </a:gridCol>
                <a:gridCol w="867526">
                  <a:extLst>
                    <a:ext uri="{9D8B030D-6E8A-4147-A177-3AD203B41FA5}">
                      <a16:colId xmlns:a16="http://schemas.microsoft.com/office/drawing/2014/main" xmlns="" val="1380264468"/>
                    </a:ext>
                  </a:extLst>
                </a:gridCol>
                <a:gridCol w="1039079">
                  <a:extLst>
                    <a:ext uri="{9D8B030D-6E8A-4147-A177-3AD203B41FA5}">
                      <a16:colId xmlns:a16="http://schemas.microsoft.com/office/drawing/2014/main" xmlns="" val="2875017063"/>
                    </a:ext>
                  </a:extLst>
                </a:gridCol>
                <a:gridCol w="1218837">
                  <a:extLst>
                    <a:ext uri="{9D8B030D-6E8A-4147-A177-3AD203B41FA5}">
                      <a16:colId xmlns:a16="http://schemas.microsoft.com/office/drawing/2014/main" xmlns="" val="2087481590"/>
                    </a:ext>
                  </a:extLst>
                </a:gridCol>
                <a:gridCol w="1085453">
                  <a:extLst>
                    <a:ext uri="{9D8B030D-6E8A-4147-A177-3AD203B41FA5}">
                      <a16:colId xmlns:a16="http://schemas.microsoft.com/office/drawing/2014/main" xmlns="" val="4148059035"/>
                    </a:ext>
                  </a:extLst>
                </a:gridCol>
                <a:gridCol w="1010394">
                  <a:extLst>
                    <a:ext uri="{9D8B030D-6E8A-4147-A177-3AD203B41FA5}">
                      <a16:colId xmlns:a16="http://schemas.microsoft.com/office/drawing/2014/main" xmlns="" val="4204740381"/>
                    </a:ext>
                  </a:extLst>
                </a:gridCol>
                <a:gridCol w="803231">
                  <a:extLst>
                    <a:ext uri="{9D8B030D-6E8A-4147-A177-3AD203B41FA5}">
                      <a16:colId xmlns:a16="http://schemas.microsoft.com/office/drawing/2014/main" xmlns="" val="2228977636"/>
                    </a:ext>
                  </a:extLst>
                </a:gridCol>
                <a:gridCol w="1155328">
                  <a:extLst>
                    <a:ext uri="{9D8B030D-6E8A-4147-A177-3AD203B41FA5}">
                      <a16:colId xmlns:a16="http://schemas.microsoft.com/office/drawing/2014/main" xmlns="" val="1600641550"/>
                    </a:ext>
                  </a:extLst>
                </a:gridCol>
              </a:tblGrid>
              <a:tr h="4317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Lp.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Kod strefy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Nazwa strefy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Kod stacji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Nazwa stacji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Typ pomiaru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Kompletność [%]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L&gt;120 (S8max_d)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L&gt;120 (S8max_d) 3L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49745835"/>
                  </a:ext>
                </a:extLst>
              </a:tr>
              <a:tr h="327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1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PL1601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miasto Opole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OpOpoleOsAKr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Opole, os. Armii Krajowej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aut.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99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solidFill>
                            <a:srgbClr val="C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 Unicode MS" panose="020B0604020202020204"/>
                        </a:rPr>
                        <a:t>20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 Unicode MS" panose="020B0604020202020204"/>
                        </a:rPr>
                        <a:t>20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348280136"/>
                  </a:ext>
                </a:extLst>
              </a:tr>
              <a:tr h="327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PL1602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strefa opolska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OpKKozBSmial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Kędzierzyn-Koźle, </a:t>
                      </a:r>
                      <a:b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</a:b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ul. Śmiałego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aut.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94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solidFill>
                            <a:srgbClr val="C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 Unicode MS" panose="020B0604020202020204"/>
                        </a:rPr>
                        <a:t>16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 Unicode MS" panose="020B0604020202020204"/>
                        </a:rPr>
                        <a:t>17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421625233"/>
                  </a:ext>
                </a:extLst>
              </a:tr>
              <a:tr h="327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3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PL1602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strefa opolska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OpOlesSlowac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Olesno, </a:t>
                      </a:r>
                      <a:b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</a:b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ul. Słowackiego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aut.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99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>
                          <a:solidFill>
                            <a:srgbClr val="C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 Unicode MS" panose="020B0604020202020204"/>
                        </a:rPr>
                        <a:t>24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 Unicode MS" panose="020B0604020202020204"/>
                        </a:rPr>
                        <a:t>21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4222116922"/>
                  </a:ext>
                </a:extLst>
              </a:tr>
            </a:tbl>
          </a:graphicData>
        </a:graphic>
      </p:graphicFrame>
      <p:graphicFrame>
        <p:nvGraphicFramePr>
          <p:cNvPr id="15" name="Wykres 14" descr="Obraz zawierający wykres przebiegu uśrednionej dla 3 lat liczby dni z przekroczeniami poziomu docelowego przez maksymalne dobowe stężenia 8-godzinne ozonu w latach 2016-2024. Pomiary były prowadzone na stacjach w Opolu, Kędzierzynie-Koźlu i Oleśnie. Najwyższe stężenie odnotowano na stacji w Kędzierzynie-Koźlu w 2016 roku wynoszące 23 mikrogramy na metr sześcienny. Dopuszczalna liczba dni z przekroczeniem wynosi 25.">
            <a:extLst>
              <a:ext uri="{FF2B5EF4-FFF2-40B4-BE49-F238E27FC236}">
                <a16:creationId xmlns:a16="http://schemas.microsoft.com/office/drawing/2014/main" xmlns="" id="{00000000-0008-0000-0D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2758376"/>
              </p:ext>
            </p:extLst>
          </p:nvPr>
        </p:nvGraphicFramePr>
        <p:xfrm>
          <a:off x="1231833" y="3076758"/>
          <a:ext cx="5759450" cy="3419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40102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xmlns="" id="{BD75081F-03F9-457C-ABB5-9A3BA5DF799A}"/>
              </a:ext>
            </a:extLst>
          </p:cNvPr>
          <p:cNvSpPr/>
          <p:nvPr/>
        </p:nvSpPr>
        <p:spPr>
          <a:xfrm>
            <a:off x="2020811" y="1331176"/>
            <a:ext cx="8150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Wyniki pomiarów dla pyłu zawieszonego PM10</a:t>
            </a:r>
            <a:endParaRPr lang="pl-PL" sz="2400" b="1" baseline="-25000" dirty="0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90079DF1-AA7F-4E7C-93E1-A0E2A895BC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764227"/>
              </p:ext>
            </p:extLst>
          </p:nvPr>
        </p:nvGraphicFramePr>
        <p:xfrm>
          <a:off x="1624741" y="1977225"/>
          <a:ext cx="8942518" cy="3540773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409941">
                  <a:extLst>
                    <a:ext uri="{9D8B030D-6E8A-4147-A177-3AD203B41FA5}">
                      <a16:colId xmlns:a16="http://schemas.microsoft.com/office/drawing/2014/main" xmlns="" val="2343630612"/>
                    </a:ext>
                  </a:extLst>
                </a:gridCol>
                <a:gridCol w="691740">
                  <a:extLst>
                    <a:ext uri="{9D8B030D-6E8A-4147-A177-3AD203B41FA5}">
                      <a16:colId xmlns:a16="http://schemas.microsoft.com/office/drawing/2014/main" xmlns="" val="3939955465"/>
                    </a:ext>
                  </a:extLst>
                </a:gridCol>
                <a:gridCol w="889233">
                  <a:extLst>
                    <a:ext uri="{9D8B030D-6E8A-4147-A177-3AD203B41FA5}">
                      <a16:colId xmlns:a16="http://schemas.microsoft.com/office/drawing/2014/main" xmlns="" val="2439890869"/>
                    </a:ext>
                  </a:extLst>
                </a:gridCol>
                <a:gridCol w="1170354">
                  <a:extLst>
                    <a:ext uri="{9D8B030D-6E8A-4147-A177-3AD203B41FA5}">
                      <a16:colId xmlns:a16="http://schemas.microsoft.com/office/drawing/2014/main" xmlns="" val="2651814139"/>
                    </a:ext>
                  </a:extLst>
                </a:gridCol>
                <a:gridCol w="1682885">
                  <a:extLst>
                    <a:ext uri="{9D8B030D-6E8A-4147-A177-3AD203B41FA5}">
                      <a16:colId xmlns:a16="http://schemas.microsoft.com/office/drawing/2014/main" xmlns="" val="2750890875"/>
                    </a:ext>
                  </a:extLst>
                </a:gridCol>
                <a:gridCol w="789556">
                  <a:extLst>
                    <a:ext uri="{9D8B030D-6E8A-4147-A177-3AD203B41FA5}">
                      <a16:colId xmlns:a16="http://schemas.microsoft.com/office/drawing/2014/main" xmlns="" val="1677354614"/>
                    </a:ext>
                  </a:extLst>
                </a:gridCol>
                <a:gridCol w="1042868">
                  <a:extLst>
                    <a:ext uri="{9D8B030D-6E8A-4147-A177-3AD203B41FA5}">
                      <a16:colId xmlns:a16="http://schemas.microsoft.com/office/drawing/2014/main" xmlns="" val="2202760732"/>
                    </a:ext>
                  </a:extLst>
                </a:gridCol>
                <a:gridCol w="770319">
                  <a:extLst>
                    <a:ext uri="{9D8B030D-6E8A-4147-A177-3AD203B41FA5}">
                      <a16:colId xmlns:a16="http://schemas.microsoft.com/office/drawing/2014/main" xmlns="" val="1910226204"/>
                    </a:ext>
                  </a:extLst>
                </a:gridCol>
                <a:gridCol w="647747">
                  <a:extLst>
                    <a:ext uri="{9D8B030D-6E8A-4147-A177-3AD203B41FA5}">
                      <a16:colId xmlns:a16="http://schemas.microsoft.com/office/drawing/2014/main" xmlns="" val="656831329"/>
                    </a:ext>
                  </a:extLst>
                </a:gridCol>
                <a:gridCol w="847875">
                  <a:extLst>
                    <a:ext uri="{9D8B030D-6E8A-4147-A177-3AD203B41FA5}">
                      <a16:colId xmlns:a16="http://schemas.microsoft.com/office/drawing/2014/main" xmlns="" val="3586035781"/>
                    </a:ext>
                  </a:extLst>
                </a:gridCol>
              </a:tblGrid>
              <a:tr h="395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Lp.</a:t>
                      </a:r>
                      <a:endParaRPr lang="pl-PL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Kod strefy</a:t>
                      </a:r>
                      <a:endParaRPr lang="pl-PL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Nazwa strefy</a:t>
                      </a:r>
                      <a:endParaRPr lang="pl-PL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Kod stacji</a:t>
                      </a:r>
                      <a:endParaRPr lang="pl-PL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Nazwa stacji</a:t>
                      </a:r>
                      <a:endParaRPr lang="pl-PL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Typ pomiaru</a:t>
                      </a:r>
                      <a:endParaRPr lang="pl-PL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Kompletność [%]</a:t>
                      </a:r>
                      <a:endParaRPr lang="pl-PL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Średnia </a:t>
                      </a:r>
                      <a:r>
                        <a:rPr lang="pl-PL" sz="10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Sa</a:t>
                      </a: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 [µg/m</a:t>
                      </a:r>
                      <a:r>
                        <a:rPr lang="pl-PL" sz="1000" baseline="30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]</a:t>
                      </a:r>
                      <a:endParaRPr lang="pl-PL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L&gt;50 (S24)</a:t>
                      </a:r>
                      <a:endParaRPr lang="pl-PL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36 maks. (S24) [µg/m</a:t>
                      </a:r>
                      <a:r>
                        <a:rPr lang="pl-PL" sz="1000" baseline="30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]</a:t>
                      </a:r>
                      <a:endParaRPr lang="pl-PL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007890382"/>
                  </a:ext>
                </a:extLst>
              </a:tr>
              <a:tr h="336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</a:t>
                      </a:r>
                      <a:endParaRPr lang="pl-PL" sz="10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PL1601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miasto Opole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OpOpoleKoszy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Opole, ul. Koszyka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aut.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99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24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264820246"/>
                  </a:ext>
                </a:extLst>
              </a:tr>
              <a:tr h="2725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</a:t>
                      </a:r>
                      <a:endParaRPr lang="pl-PL" sz="10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PL1601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miasto Opole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OpOpoleOsAKr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Opole, os. Armii Krajowej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man.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23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39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524491858"/>
                  </a:ext>
                </a:extLst>
              </a:tr>
              <a:tr h="274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0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PL1602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strefa opolska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OpBrzegPoprz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Brzeg, ul. Poprzeczna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aut.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95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22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37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224440637"/>
                  </a:ext>
                </a:extLst>
              </a:tr>
              <a:tr h="2922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</a:t>
                      </a:r>
                      <a:endParaRPr lang="pl-PL" sz="10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PL1602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strefa opolska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OpGlubRatusz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Głubczyce, ul. Ratuszowa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aut.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48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00446218"/>
                  </a:ext>
                </a:extLst>
              </a:tr>
              <a:tr h="2922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</a:t>
                      </a:r>
                      <a:endParaRPr lang="pl-PL" sz="10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PL1602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strefa opolska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OpKKozBSmial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Kędzierzyn-Koźle, ul. Śmiałego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man.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93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22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37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511471513"/>
                  </a:ext>
                </a:extLst>
              </a:tr>
              <a:tr h="347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6</a:t>
                      </a:r>
                      <a:endParaRPr lang="pl-PL" sz="10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PL1602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strefa opolska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OpKluczMicki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Kluczbork, ul. Mickiewicza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man.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92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22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11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36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818588524"/>
                  </a:ext>
                </a:extLst>
              </a:tr>
              <a:tr h="3205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7</a:t>
                      </a:r>
                      <a:endParaRPr lang="pl-PL" sz="10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PL1602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strefa opolska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OpNysaRodzie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Nysa, ul. Rodziewiczówny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aut.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98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25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43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230076849"/>
                  </a:ext>
                </a:extLst>
              </a:tr>
              <a:tr h="3299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8</a:t>
                      </a:r>
                      <a:endParaRPr lang="pl-PL" sz="10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PL1602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strefa opolska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OpOlesSlowac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Olesno, ul. Słowackiego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aut.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98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27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44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468028899"/>
                  </a:ext>
                </a:extLst>
              </a:tr>
              <a:tr h="3299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PL1602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strefa opolska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OpStrzOpWyszMOB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Strzelce Opolskie, </a:t>
                      </a:r>
                      <a:b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</a:b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ul. Kard. Wyszyńskiego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man</a:t>
                      </a: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.</a:t>
                      </a:r>
                      <a:endParaRPr lang="pl-PL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95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20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35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56236774"/>
                  </a:ext>
                </a:extLst>
              </a:tr>
              <a:tr h="3393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10</a:t>
                      </a:r>
                      <a:endParaRPr lang="pl-PL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PL1602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strefa opolska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OpZdziePiast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Zdzieszowice, ul. Piastów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aut.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98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34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483051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4772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Obraz przedstawiający rozkład przestrzenny 36 maksymalnej wartości stężenia 24-godzinnego pyłu zawieszonego PM10 w województwie opolskim. Na większości obszaru województwa w 2024 roku wartości stężenia są na  niskim poziomie. Najwyższe stężenia zanotowano w powiecie miasto Opole, głubczyckim, krapkowickim i nyskim.">
            <a:extLst>
              <a:ext uri="{FF2B5EF4-FFF2-40B4-BE49-F238E27FC236}">
                <a16:creationId xmlns:a16="http://schemas.microsoft.com/office/drawing/2014/main" xmlns="" id="{EA1E96FE-500E-42AB-A81B-5856B0F0844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129" y="2798673"/>
            <a:ext cx="4008120" cy="38157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xmlns="" id="{BD75081F-03F9-457C-ABB5-9A3BA5DF799A}"/>
              </a:ext>
            </a:extLst>
          </p:cNvPr>
          <p:cNvSpPr/>
          <p:nvPr/>
        </p:nvSpPr>
        <p:spPr>
          <a:xfrm>
            <a:off x="2020811" y="1085922"/>
            <a:ext cx="8150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Wyniki pomiarów dla pyłu zawieszonego PM10 – c.d.</a:t>
            </a:r>
            <a:endParaRPr lang="pl-PL" sz="2400" b="1" baseline="-25000" dirty="0"/>
          </a:p>
        </p:txBody>
      </p:sp>
      <p:graphicFrame>
        <p:nvGraphicFramePr>
          <p:cNvPr id="11" name="Wykres 10" descr="Obraz zawierający wykres przebiegu 36 maksymalnej wartości 24 godzinnej stężenia pyłu zawieszonego PM10 w latach 2015-2024. Pomiary były prowadzone na stacjach w Opolu przy ul. Koszyka i os. Armii Krajowej, Brzegu, Głubczycach, Kędzierzynie-Koźlu, Kluczborku, Krapkowicach, Nysie, Oleśnie, Strzelcach Opolskich i Zdzieszowicach. Najwyższe stężenie odnotowano na stacji w Nysie w 2015 roku wynoszące 76 mikrogramów na metr sześcienny. Poziom dopuszczalny dla tego parametru wynosi 50 mikrogramów na metr sześcienny z częstością 35 dni w roku. W 2024 roku nie został on przekroczony.">
            <a:extLst>
              <a:ext uri="{FF2B5EF4-FFF2-40B4-BE49-F238E27FC236}">
                <a16:creationId xmlns:a16="http://schemas.microsoft.com/office/drawing/2014/main" xmlns="" id="{00000000-0008-0000-0400-000006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6473882"/>
              </p:ext>
            </p:extLst>
          </p:nvPr>
        </p:nvGraphicFramePr>
        <p:xfrm>
          <a:off x="219764" y="1516868"/>
          <a:ext cx="8892540" cy="3091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65741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Obraz przedstawiający rozkład przestrzenny wartości stężenia średniorocznego pyłu zawieszonego PM10 w województwie opolskim. Na terenie województwa w 2024 roku wartości stężenia są na niskim poziomie. Najwyższe stężenia zanotowano w powiecie krapkowickim.">
            <a:extLst>
              <a:ext uri="{FF2B5EF4-FFF2-40B4-BE49-F238E27FC236}">
                <a16:creationId xmlns:a16="http://schemas.microsoft.com/office/drawing/2014/main" xmlns="" id="{31568049-F6DE-4087-AC7A-95E9A471031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880" y="2806105"/>
            <a:ext cx="4008120" cy="38157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xmlns="" id="{BD75081F-03F9-457C-ABB5-9A3BA5DF799A}"/>
              </a:ext>
            </a:extLst>
          </p:cNvPr>
          <p:cNvSpPr/>
          <p:nvPr/>
        </p:nvSpPr>
        <p:spPr>
          <a:xfrm>
            <a:off x="2020811" y="1088506"/>
            <a:ext cx="8150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Wyniki pomiarów dla pyłu zawieszonego PM10 – c.d.</a:t>
            </a:r>
            <a:endParaRPr lang="pl-PL" sz="2400" b="1" baseline="-25000" dirty="0"/>
          </a:p>
        </p:txBody>
      </p:sp>
      <p:graphicFrame>
        <p:nvGraphicFramePr>
          <p:cNvPr id="14" name="Wykres 13" descr="Obraz zawierający wykres przebiegu wartości średniej rocznej stężenia pyłu zawieszonego PM10 w latach 2015-2024. Pomiary były prowadzone na stacjach w Opolu przy ul. Koszyka i os. Armii Krajowej, Brzegu, Głubczycach, Kędzierzynie-Koźlu, Kluczborku, Krapkowicach, Nysie, Oleśnie, Strzelcach Opolskich i Zdzieszowicach. Najwyższe stężenie odnotowano na stacji w Zdzieszowicach w 2017 roku wynoszące 39 mikrogramów na metr sześcienny. Poziom dopuszczalny dla tego parametru wynosi 40 mikrogramów na metr sześcienny i w 2024 roku nie został on przekroczony.">
            <a:extLst>
              <a:ext uri="{FF2B5EF4-FFF2-40B4-BE49-F238E27FC236}">
                <a16:creationId xmlns:a16="http://schemas.microsoft.com/office/drawing/2014/main" xmlns="" id="{00000000-0008-0000-04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6198253"/>
              </p:ext>
            </p:extLst>
          </p:nvPr>
        </p:nvGraphicFramePr>
        <p:xfrm>
          <a:off x="278130" y="1516866"/>
          <a:ext cx="8892540" cy="3084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53143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przedstawiający rozkład przestrzenny wartości stężenia średniorocznego pyłu zawieszonego PM2,5 w województwie opolskim. Na większości obszaru województwa w 2024 roku wartości stężenia są na  niskim poziomie. Najwyższe stężenia zanotowano w powiecie miasto Opole, krapkowickim i kędzierzyńsko-kozielskim.">
            <a:extLst>
              <a:ext uri="{FF2B5EF4-FFF2-40B4-BE49-F238E27FC236}">
                <a16:creationId xmlns:a16="http://schemas.microsoft.com/office/drawing/2014/main" xmlns="" id="{7099FBBA-C71A-4644-8027-07E4A43BC82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391" y="3063840"/>
            <a:ext cx="3762653" cy="355190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xmlns="" id="{BD75081F-03F9-457C-ABB5-9A3BA5DF799A}"/>
              </a:ext>
            </a:extLst>
          </p:cNvPr>
          <p:cNvSpPr/>
          <p:nvPr/>
        </p:nvSpPr>
        <p:spPr>
          <a:xfrm>
            <a:off x="1966063" y="1100343"/>
            <a:ext cx="8150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Wyniki pomiarów dla pyłu zawieszonego PM2,5</a:t>
            </a:r>
            <a:endParaRPr lang="pl-PL" sz="2400" b="1" baseline="-25000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8F15AB06-1BB1-456D-AB70-8752091318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170769"/>
              </p:ext>
            </p:extLst>
          </p:nvPr>
        </p:nvGraphicFramePr>
        <p:xfrm>
          <a:off x="1569920" y="1595878"/>
          <a:ext cx="8907930" cy="1497146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480862">
                  <a:extLst>
                    <a:ext uri="{9D8B030D-6E8A-4147-A177-3AD203B41FA5}">
                      <a16:colId xmlns:a16="http://schemas.microsoft.com/office/drawing/2014/main" xmlns="" val="1625419717"/>
                    </a:ext>
                  </a:extLst>
                </a:gridCol>
                <a:gridCol w="768982">
                  <a:extLst>
                    <a:ext uri="{9D8B030D-6E8A-4147-A177-3AD203B41FA5}">
                      <a16:colId xmlns:a16="http://schemas.microsoft.com/office/drawing/2014/main" xmlns="" val="4131802933"/>
                    </a:ext>
                  </a:extLst>
                </a:gridCol>
                <a:gridCol w="1076102">
                  <a:extLst>
                    <a:ext uri="{9D8B030D-6E8A-4147-A177-3AD203B41FA5}">
                      <a16:colId xmlns:a16="http://schemas.microsoft.com/office/drawing/2014/main" xmlns="" val="396789660"/>
                    </a:ext>
                  </a:extLst>
                </a:gridCol>
                <a:gridCol w="1210174">
                  <a:extLst>
                    <a:ext uri="{9D8B030D-6E8A-4147-A177-3AD203B41FA5}">
                      <a16:colId xmlns:a16="http://schemas.microsoft.com/office/drawing/2014/main" xmlns="" val="3406374040"/>
                    </a:ext>
                  </a:extLst>
                </a:gridCol>
                <a:gridCol w="1827873">
                  <a:extLst>
                    <a:ext uri="{9D8B030D-6E8A-4147-A177-3AD203B41FA5}">
                      <a16:colId xmlns:a16="http://schemas.microsoft.com/office/drawing/2014/main" xmlns="" val="1339220146"/>
                    </a:ext>
                  </a:extLst>
                </a:gridCol>
                <a:gridCol w="1161187">
                  <a:extLst>
                    <a:ext uri="{9D8B030D-6E8A-4147-A177-3AD203B41FA5}">
                      <a16:colId xmlns:a16="http://schemas.microsoft.com/office/drawing/2014/main" xmlns="" val="335456430"/>
                    </a:ext>
                  </a:extLst>
                </a:gridCol>
                <a:gridCol w="1203323">
                  <a:extLst>
                    <a:ext uri="{9D8B030D-6E8A-4147-A177-3AD203B41FA5}">
                      <a16:colId xmlns:a16="http://schemas.microsoft.com/office/drawing/2014/main" xmlns="" val="2702647150"/>
                    </a:ext>
                  </a:extLst>
                </a:gridCol>
                <a:gridCol w="1179427">
                  <a:extLst>
                    <a:ext uri="{9D8B030D-6E8A-4147-A177-3AD203B41FA5}">
                      <a16:colId xmlns:a16="http://schemas.microsoft.com/office/drawing/2014/main" xmlns="" val="3426592970"/>
                    </a:ext>
                  </a:extLst>
                </a:gridCol>
              </a:tblGrid>
              <a:tr h="3047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Lp.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Kod strefy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Nazwa strefy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Kod stacji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Nazwa stacji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Typ pomiaru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Kompletność [%]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Średnia </a:t>
                      </a:r>
                      <a:r>
                        <a:rPr lang="pl-PL" sz="10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Sa</a:t>
                      </a: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 [µg/m</a:t>
                      </a:r>
                      <a:r>
                        <a:rPr lang="pl-PL" sz="1000" baseline="30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]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903601884"/>
                  </a:ext>
                </a:extLst>
              </a:tr>
              <a:tr h="1843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PL1601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miasto Opole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OpOpoleKoszy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Opole, ul. Koszyka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aut.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99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16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999206070"/>
                  </a:ext>
                </a:extLst>
              </a:tr>
              <a:tr h="2225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PL1601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miasto Opole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OpOpoleOsAKr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Opole, os. Armii Krajowej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man.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95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15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765321529"/>
                  </a:ext>
                </a:extLst>
              </a:tr>
              <a:tr h="2225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PL1602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strefa opolska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OpKKozBSmial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Kędzierzyn-Koźle, ul. Śmiałego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aut.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98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15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69666536"/>
                  </a:ext>
                </a:extLst>
              </a:tr>
              <a:tr h="2225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PL1602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strefa opolska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OpKluczMicki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Kluczbork, ul. Mickiewicza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man.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93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14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663041186"/>
                  </a:ext>
                </a:extLst>
              </a:tr>
              <a:tr h="2225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PL1602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strefa opolska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OpStrzOpWyszMOB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Strzelce Opolskie, </a:t>
                      </a:r>
                      <a:b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</a:b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ul. Kard. wyszyńskiego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aut.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97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Arial Unicode MS" panose="020B0604020202020204"/>
                        </a:rPr>
                        <a:t>14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626479424"/>
                  </a:ext>
                </a:extLst>
              </a:tr>
            </a:tbl>
          </a:graphicData>
        </a:graphic>
      </p:graphicFrame>
      <p:graphicFrame>
        <p:nvGraphicFramePr>
          <p:cNvPr id="15" name="Wykres 14" descr="Obraz zawierający wykres przebiegu wartości średniej rocznej stężenia pyłu zawieszonego PM2,5 w latach 2015-2024. Pomiary były prowadzone na stacjach w Opolu przy ul. Koszyka i os. Armii Krajowej, Kędzierzynie-Koźlu, Kluczborku, Krapkowicach, Nysie i Strzelcach Opolskich. Najwyższe stężenie odnotowano na stacji w Kędzierzynie-Koźlu w 2018 roku wynoszące 29 mikrogramów na metr sześcienny. Poziom dopuszczalny dla tego parametru wynosi 20 mikrogramów na metr sześcienny i w 2024 roku nie został on przekroczony.">
            <a:extLst>
              <a:ext uri="{FF2B5EF4-FFF2-40B4-BE49-F238E27FC236}">
                <a16:creationId xmlns:a16="http://schemas.microsoft.com/office/drawing/2014/main" xmlns="" id="{00000000-0008-0000-05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6537116"/>
              </p:ext>
            </p:extLst>
          </p:nvPr>
        </p:nvGraphicFramePr>
        <p:xfrm>
          <a:off x="1127755" y="3050586"/>
          <a:ext cx="5755640" cy="3419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58899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xmlns="" id="{BD75081F-03F9-457C-ABB5-9A3BA5DF799A}"/>
              </a:ext>
            </a:extLst>
          </p:cNvPr>
          <p:cNvSpPr/>
          <p:nvPr/>
        </p:nvSpPr>
        <p:spPr>
          <a:xfrm>
            <a:off x="1966062" y="1125735"/>
            <a:ext cx="8150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Wyniki pomiarów dla ołowiu Pb w pyle PM10</a:t>
            </a:r>
            <a:endParaRPr lang="pl-PL" sz="2400" b="1" baseline="-25000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76505E4F-797D-4F2B-B1D5-E3C6FC0AD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926177"/>
              </p:ext>
            </p:extLst>
          </p:nvPr>
        </p:nvGraphicFramePr>
        <p:xfrm>
          <a:off x="2417685" y="1661040"/>
          <a:ext cx="7329655" cy="108216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92877">
                  <a:extLst>
                    <a:ext uri="{9D8B030D-6E8A-4147-A177-3AD203B41FA5}">
                      <a16:colId xmlns:a16="http://schemas.microsoft.com/office/drawing/2014/main" xmlns="" val="3705035189"/>
                    </a:ext>
                  </a:extLst>
                </a:gridCol>
                <a:gridCol w="625693">
                  <a:extLst>
                    <a:ext uri="{9D8B030D-6E8A-4147-A177-3AD203B41FA5}">
                      <a16:colId xmlns:a16="http://schemas.microsoft.com/office/drawing/2014/main" xmlns="" val="3352976786"/>
                    </a:ext>
                  </a:extLst>
                </a:gridCol>
                <a:gridCol w="960902">
                  <a:extLst>
                    <a:ext uri="{9D8B030D-6E8A-4147-A177-3AD203B41FA5}">
                      <a16:colId xmlns:a16="http://schemas.microsoft.com/office/drawing/2014/main" xmlns="" val="3026655790"/>
                    </a:ext>
                  </a:extLst>
                </a:gridCol>
                <a:gridCol w="1137881">
                  <a:extLst>
                    <a:ext uri="{9D8B030D-6E8A-4147-A177-3AD203B41FA5}">
                      <a16:colId xmlns:a16="http://schemas.microsoft.com/office/drawing/2014/main" xmlns="" val="2633869249"/>
                    </a:ext>
                  </a:extLst>
                </a:gridCol>
                <a:gridCol w="1582398">
                  <a:extLst>
                    <a:ext uri="{9D8B030D-6E8A-4147-A177-3AD203B41FA5}">
                      <a16:colId xmlns:a16="http://schemas.microsoft.com/office/drawing/2014/main" xmlns="" val="616306948"/>
                    </a:ext>
                  </a:extLst>
                </a:gridCol>
                <a:gridCol w="876634">
                  <a:extLst>
                    <a:ext uri="{9D8B030D-6E8A-4147-A177-3AD203B41FA5}">
                      <a16:colId xmlns:a16="http://schemas.microsoft.com/office/drawing/2014/main" xmlns="" val="1285747131"/>
                    </a:ext>
                  </a:extLst>
                </a:gridCol>
                <a:gridCol w="1009201">
                  <a:extLst>
                    <a:ext uri="{9D8B030D-6E8A-4147-A177-3AD203B41FA5}">
                      <a16:colId xmlns:a16="http://schemas.microsoft.com/office/drawing/2014/main" xmlns="" val="2009109144"/>
                    </a:ext>
                  </a:extLst>
                </a:gridCol>
                <a:gridCol w="744069">
                  <a:extLst>
                    <a:ext uri="{9D8B030D-6E8A-4147-A177-3AD203B41FA5}">
                      <a16:colId xmlns:a16="http://schemas.microsoft.com/office/drawing/2014/main" xmlns="" val="4245377101"/>
                    </a:ext>
                  </a:extLst>
                </a:gridCol>
              </a:tblGrid>
              <a:tr h="3600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Lp.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Kod strefy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Nazwa strefy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Kod stacji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Nazwa stacji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Typ pomiaru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Kompletność [%]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Średnia </a:t>
                      </a:r>
                      <a:r>
                        <a:rPr lang="pl-PL" sz="10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Sa</a:t>
                      </a: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 [µg/m</a:t>
                      </a:r>
                      <a:r>
                        <a:rPr lang="pl-PL" sz="1000" baseline="30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]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407244328"/>
                  </a:ext>
                </a:extLst>
              </a:tr>
              <a:tr h="3370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1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PL1601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miasto Opole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OpOpoleOsAKr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Opole, os. Armii Krajowej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man.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 Unicode MS"/>
                        </a:rPr>
                        <a:t>100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0,009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813705559"/>
                  </a:ext>
                </a:extLst>
              </a:tr>
              <a:tr h="385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PL1602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strefa opolska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OpStrzOpWyszMOB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Strzelce Opolskie, </a:t>
                      </a:r>
                      <a:b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</a:b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ul. Kard. Wyszyńskiego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man.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95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0,009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787526915"/>
                  </a:ext>
                </a:extLst>
              </a:tr>
            </a:tbl>
          </a:graphicData>
        </a:graphic>
      </p:graphicFrame>
      <p:graphicFrame>
        <p:nvGraphicFramePr>
          <p:cNvPr id="11" name="Wykres 10" descr="Obraz zawierający wykres przebiegu wartości średniej rocznej stężenia ołowiu w latach 2015-2024. Pomiary były prowadzone na stacjach w Opolu, Kędzierzynie-Koźlu i Strzelcach Opolskich. Najwyższe stężenie odnotowano na stacji w Opolu w 2016 i na stacji w Kędzierzynie-Koźlu w 2015 roku wynoszące 0,017 mikrogramów na metr sześcienny. ">
            <a:extLst>
              <a:ext uri="{FF2B5EF4-FFF2-40B4-BE49-F238E27FC236}">
                <a16:creationId xmlns:a16="http://schemas.microsoft.com/office/drawing/2014/main" xmlns="" id="{00000000-0008-0000-0A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5563455"/>
              </p:ext>
            </p:extLst>
          </p:nvPr>
        </p:nvGraphicFramePr>
        <p:xfrm>
          <a:off x="3204692" y="2898735"/>
          <a:ext cx="5755640" cy="3239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60149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xmlns="" id="{BD75081F-03F9-457C-ABB5-9A3BA5DF799A}"/>
              </a:ext>
            </a:extLst>
          </p:cNvPr>
          <p:cNvSpPr/>
          <p:nvPr/>
        </p:nvSpPr>
        <p:spPr>
          <a:xfrm>
            <a:off x="1966063" y="1175690"/>
            <a:ext cx="8150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Wyniki pomiarów dla arsenu As w pyle PM10</a:t>
            </a:r>
            <a:endParaRPr lang="pl-PL" sz="2400" b="1" baseline="-25000" dirty="0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6CEA58EF-B86D-4E65-9F30-0E086DC210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735282"/>
              </p:ext>
            </p:extLst>
          </p:nvPr>
        </p:nvGraphicFramePr>
        <p:xfrm>
          <a:off x="2417685" y="1722166"/>
          <a:ext cx="7523269" cy="1125475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403255">
                  <a:extLst>
                    <a:ext uri="{9D8B030D-6E8A-4147-A177-3AD203B41FA5}">
                      <a16:colId xmlns:a16="http://schemas.microsoft.com/office/drawing/2014/main" xmlns="" val="3687568337"/>
                    </a:ext>
                  </a:extLst>
                </a:gridCol>
                <a:gridCol w="642220">
                  <a:extLst>
                    <a:ext uri="{9D8B030D-6E8A-4147-A177-3AD203B41FA5}">
                      <a16:colId xmlns:a16="http://schemas.microsoft.com/office/drawing/2014/main" xmlns="" val="3551683342"/>
                    </a:ext>
                  </a:extLst>
                </a:gridCol>
                <a:gridCol w="866663">
                  <a:extLst>
                    <a:ext uri="{9D8B030D-6E8A-4147-A177-3AD203B41FA5}">
                      <a16:colId xmlns:a16="http://schemas.microsoft.com/office/drawing/2014/main" xmlns="" val="2589363676"/>
                    </a:ext>
                  </a:extLst>
                </a:gridCol>
                <a:gridCol w="1059300">
                  <a:extLst>
                    <a:ext uri="{9D8B030D-6E8A-4147-A177-3AD203B41FA5}">
                      <a16:colId xmlns:a16="http://schemas.microsoft.com/office/drawing/2014/main" xmlns="" val="2145618684"/>
                    </a:ext>
                  </a:extLst>
                </a:gridCol>
                <a:gridCol w="1475044">
                  <a:extLst>
                    <a:ext uri="{9D8B030D-6E8A-4147-A177-3AD203B41FA5}">
                      <a16:colId xmlns:a16="http://schemas.microsoft.com/office/drawing/2014/main" xmlns="" val="1506988647"/>
                    </a:ext>
                  </a:extLst>
                </a:gridCol>
                <a:gridCol w="949476">
                  <a:extLst>
                    <a:ext uri="{9D8B030D-6E8A-4147-A177-3AD203B41FA5}">
                      <a16:colId xmlns:a16="http://schemas.microsoft.com/office/drawing/2014/main" xmlns="" val="2342277637"/>
                    </a:ext>
                  </a:extLst>
                </a:gridCol>
                <a:gridCol w="1111556">
                  <a:extLst>
                    <a:ext uri="{9D8B030D-6E8A-4147-A177-3AD203B41FA5}">
                      <a16:colId xmlns:a16="http://schemas.microsoft.com/office/drawing/2014/main" xmlns="" val="2424317840"/>
                    </a:ext>
                  </a:extLst>
                </a:gridCol>
                <a:gridCol w="1015755">
                  <a:extLst>
                    <a:ext uri="{9D8B030D-6E8A-4147-A177-3AD203B41FA5}">
                      <a16:colId xmlns:a16="http://schemas.microsoft.com/office/drawing/2014/main" xmlns="" val="1262461413"/>
                    </a:ext>
                  </a:extLst>
                </a:gridCol>
              </a:tblGrid>
              <a:tr h="4365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Lp.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Kod strefy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Nazwa strefy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Kod stacji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Nazwa stacji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Typ pomiaru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Kompletność [%]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Średnia </a:t>
                      </a:r>
                      <a:r>
                        <a:rPr lang="pl-PL" sz="10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Sa</a:t>
                      </a: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 [</a:t>
                      </a:r>
                      <a:r>
                        <a:rPr lang="pl-PL" sz="10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ng</a:t>
                      </a: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/m</a:t>
                      </a:r>
                      <a:r>
                        <a:rPr lang="pl-PL" sz="1000" baseline="30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]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020557315"/>
                  </a:ext>
                </a:extLst>
              </a:tr>
              <a:tr h="3444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1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PL1601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miasto Opole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OpOpoleOsAKr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Opole, os. Armii Krajowej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man.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 Unicode MS"/>
                        </a:rPr>
                        <a:t>100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 Unicode MS"/>
                        </a:rPr>
                        <a:t>0,9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52624881"/>
                  </a:ext>
                </a:extLst>
              </a:tr>
              <a:tr h="3444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PL1602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strefa opolska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OpStrzOpWyszMOB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Strzelce Opolskie, </a:t>
                      </a:r>
                      <a:br>
                        <a:rPr lang="pl-PL" sz="9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</a:br>
                      <a:r>
                        <a:rPr lang="pl-PL" sz="9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ul. Kard. Wyszyńskiego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man.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 Unicode MS"/>
                        </a:rPr>
                        <a:t>95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 Unicode MS"/>
                        </a:rPr>
                        <a:t>0,8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602200985"/>
                  </a:ext>
                </a:extLst>
              </a:tr>
            </a:tbl>
          </a:graphicData>
        </a:graphic>
      </p:graphicFrame>
      <p:graphicFrame>
        <p:nvGraphicFramePr>
          <p:cNvPr id="11" name="Wykres 10" descr="Obraz zawierający wykres przebiegu wartości średniej rocznej stężenia arsenu w latach 2015-2024. Pomiary były prowadzone na stacjach w Opolu, Kędzierzynie-Koźlu i Strzelcach Opolskich. Najwyższe stężenie odnotowano na stacji w Opolu wynoszące 2,2 nanogramy na metr sześcienny w 2015 roku.">
            <a:extLst>
              <a:ext uri="{FF2B5EF4-FFF2-40B4-BE49-F238E27FC236}">
                <a16:creationId xmlns:a16="http://schemas.microsoft.com/office/drawing/2014/main" xmlns="" id="{00000000-0008-0000-07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6136588"/>
              </p:ext>
            </p:extLst>
          </p:nvPr>
        </p:nvGraphicFramePr>
        <p:xfrm>
          <a:off x="3218180" y="2898735"/>
          <a:ext cx="5755640" cy="3239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11611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A65D7EC2-CC81-48A6-9C06-913B4A1317BB}"/>
              </a:ext>
            </a:extLst>
          </p:cNvPr>
          <p:cNvSpPr/>
          <p:nvPr/>
        </p:nvSpPr>
        <p:spPr>
          <a:xfrm>
            <a:off x="452759" y="1860494"/>
            <a:ext cx="11176985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Zakres oceny obejmuje wszystkie substancje, dla których w prawie krajowym określono poziomy dopuszczalne, docelowe i celu długoterminowego w powietrzu, ustanowione ze względu na ochronę zdrowia ludzi i ochronę roślin. Ocenę wykonuje się zgodnie z obowiązującym podziałem kraju na strefy, określonym w załączniku do ustawy – Prawo ochrony środowiska, wprowadzonej ustawą z dnia 7 lipca 2022 r. o zmianie ustawy – Prawo ochrony środowiska oraz niektórych innych ustaw (Dz. U. z 2022 r. poz. 1576), który województwo opolskie dzieli na 2 obszary: strefę miasto Opole i strefę opolską. Klasyfikację pod kątem ochrony zdrowia ludzi przeprowadza się w obu strefach województwa opolskiego, natomiast prowadząc klasyfikację pod kątem ochrony roślin nie uwzględnia się obszarów miast o liczbie mieszkańców wyższej niż 100 tys.</a:t>
            </a:r>
          </a:p>
          <a:p>
            <a:pPr algn="just"/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Roczne oceny jakości powietrza dokonuje się na podstawie informacji dotyczących poziomów i przestrzennych rozkładów stężenia normowanych zanieczyszczeń. Informacji tych mogą dostarczyć różne metody: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pomiary intensywne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pomiary wskaźnikowe,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obliczenia z wykorzystaniem matematycznych  modeli transportu i przemian substancji w powietrzu,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obiektywne szacowanie.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65BAF3BE-E6D0-4ADD-9683-05B2C288FB8B}"/>
              </a:ext>
            </a:extLst>
          </p:cNvPr>
          <p:cNvSpPr/>
          <p:nvPr/>
        </p:nvSpPr>
        <p:spPr>
          <a:xfrm>
            <a:off x="2116815" y="1331176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Zasady wykonywania ocen jakości powietrza</a:t>
            </a:r>
          </a:p>
        </p:txBody>
      </p:sp>
    </p:spTree>
    <p:extLst>
      <p:ext uri="{BB962C8B-B14F-4D97-AF65-F5344CB8AC3E}">
        <p14:creationId xmlns:p14="http://schemas.microsoft.com/office/powerpoint/2010/main" val="3699951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xmlns="" id="{BD75081F-03F9-457C-ABB5-9A3BA5DF799A}"/>
              </a:ext>
            </a:extLst>
          </p:cNvPr>
          <p:cNvSpPr/>
          <p:nvPr/>
        </p:nvSpPr>
        <p:spPr>
          <a:xfrm>
            <a:off x="1966063" y="1154486"/>
            <a:ext cx="8150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Wyniki pomiarów dla kadmu Cd w pyle PM10</a:t>
            </a:r>
            <a:endParaRPr lang="pl-PL" sz="2400" b="1" baseline="-25000" dirty="0"/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xmlns="" id="{A289C792-8E65-4DA4-B9E7-F7A1030657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191343"/>
              </p:ext>
            </p:extLst>
          </p:nvPr>
        </p:nvGraphicFramePr>
        <p:xfrm>
          <a:off x="2340007" y="1719313"/>
          <a:ext cx="7523269" cy="1125475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403255">
                  <a:extLst>
                    <a:ext uri="{9D8B030D-6E8A-4147-A177-3AD203B41FA5}">
                      <a16:colId xmlns:a16="http://schemas.microsoft.com/office/drawing/2014/main" xmlns="" val="3687568337"/>
                    </a:ext>
                  </a:extLst>
                </a:gridCol>
                <a:gridCol w="642220">
                  <a:extLst>
                    <a:ext uri="{9D8B030D-6E8A-4147-A177-3AD203B41FA5}">
                      <a16:colId xmlns:a16="http://schemas.microsoft.com/office/drawing/2014/main" xmlns="" val="3551683342"/>
                    </a:ext>
                  </a:extLst>
                </a:gridCol>
                <a:gridCol w="866663">
                  <a:extLst>
                    <a:ext uri="{9D8B030D-6E8A-4147-A177-3AD203B41FA5}">
                      <a16:colId xmlns:a16="http://schemas.microsoft.com/office/drawing/2014/main" xmlns="" val="2589363676"/>
                    </a:ext>
                  </a:extLst>
                </a:gridCol>
                <a:gridCol w="1068885">
                  <a:extLst>
                    <a:ext uri="{9D8B030D-6E8A-4147-A177-3AD203B41FA5}">
                      <a16:colId xmlns:a16="http://schemas.microsoft.com/office/drawing/2014/main" xmlns="" val="2145618684"/>
                    </a:ext>
                  </a:extLst>
                </a:gridCol>
                <a:gridCol w="1465459">
                  <a:extLst>
                    <a:ext uri="{9D8B030D-6E8A-4147-A177-3AD203B41FA5}">
                      <a16:colId xmlns:a16="http://schemas.microsoft.com/office/drawing/2014/main" xmlns="" val="1506988647"/>
                    </a:ext>
                  </a:extLst>
                </a:gridCol>
                <a:gridCol w="949476">
                  <a:extLst>
                    <a:ext uri="{9D8B030D-6E8A-4147-A177-3AD203B41FA5}">
                      <a16:colId xmlns:a16="http://schemas.microsoft.com/office/drawing/2014/main" xmlns="" val="2342277637"/>
                    </a:ext>
                  </a:extLst>
                </a:gridCol>
                <a:gridCol w="1111556">
                  <a:extLst>
                    <a:ext uri="{9D8B030D-6E8A-4147-A177-3AD203B41FA5}">
                      <a16:colId xmlns:a16="http://schemas.microsoft.com/office/drawing/2014/main" xmlns="" val="2424317840"/>
                    </a:ext>
                  </a:extLst>
                </a:gridCol>
                <a:gridCol w="1015755">
                  <a:extLst>
                    <a:ext uri="{9D8B030D-6E8A-4147-A177-3AD203B41FA5}">
                      <a16:colId xmlns:a16="http://schemas.microsoft.com/office/drawing/2014/main" xmlns="" val="1262461413"/>
                    </a:ext>
                  </a:extLst>
                </a:gridCol>
              </a:tblGrid>
              <a:tr h="4365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Lp.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Kod strefy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Nazwa strefy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Kod stacji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Nazwa stacji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Typ pomiaru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Kompletność [%]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Średnia </a:t>
                      </a:r>
                      <a:r>
                        <a:rPr lang="pl-PL" sz="10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Sa</a:t>
                      </a: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 [</a:t>
                      </a:r>
                      <a:r>
                        <a:rPr lang="pl-PL" sz="10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ng</a:t>
                      </a: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/m</a:t>
                      </a:r>
                      <a:r>
                        <a:rPr lang="pl-PL" sz="1000" baseline="30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]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020557315"/>
                  </a:ext>
                </a:extLst>
              </a:tr>
              <a:tr h="3444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1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PL1601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miasto Opole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OpOpoleOsAKr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Opole, os. Armii Krajowej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man.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 Unicode MS"/>
                        </a:rPr>
                        <a:t>100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0,5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52624881"/>
                  </a:ext>
                </a:extLst>
              </a:tr>
              <a:tr h="3444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PL1602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strefa opolska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OpStrzOpWyszMOB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Strzelce Opolskie, </a:t>
                      </a:r>
                      <a:br>
                        <a:rPr lang="pl-PL" sz="9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</a:br>
                      <a:r>
                        <a:rPr lang="pl-PL" sz="9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ul. Kard. Wyszyńskiego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man.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95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0,4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392669266"/>
                  </a:ext>
                </a:extLst>
              </a:tr>
            </a:tbl>
          </a:graphicData>
        </a:graphic>
      </p:graphicFrame>
      <p:graphicFrame>
        <p:nvGraphicFramePr>
          <p:cNvPr id="14" name="Wykres 13" descr="Obraz zawierający wykres przebiegu wartości średniej rocznej stężenia kadmu w latach 2015-2024. Pomiary były prowadzone na stacjach w Opolu, Kędzierzynie-Koźlu i Strzelcach Opolskich. Najwyższe stężenie odnotowano na stacji w Strzelcach Opolskich w 2020 roku wynoszące 0,8 nanograma na metr sześcienny.">
            <a:extLst>
              <a:ext uri="{FF2B5EF4-FFF2-40B4-BE49-F238E27FC236}">
                <a16:creationId xmlns:a16="http://schemas.microsoft.com/office/drawing/2014/main" xmlns="" id="{00000000-0008-0000-0800-000005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3341656"/>
              </p:ext>
            </p:extLst>
          </p:nvPr>
        </p:nvGraphicFramePr>
        <p:xfrm>
          <a:off x="3163432" y="2898735"/>
          <a:ext cx="5755640" cy="3239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17686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xmlns="" id="{BD75081F-03F9-457C-ABB5-9A3BA5DF799A}"/>
              </a:ext>
            </a:extLst>
          </p:cNvPr>
          <p:cNvSpPr/>
          <p:nvPr/>
        </p:nvSpPr>
        <p:spPr>
          <a:xfrm>
            <a:off x="1966063" y="1136767"/>
            <a:ext cx="8150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Wyniki pomiarów dla niklu Ni w pyle PM10</a:t>
            </a:r>
            <a:endParaRPr lang="pl-PL" sz="2400" b="1" baseline="-25000" dirty="0"/>
          </a:p>
        </p:txBody>
      </p:sp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xmlns="" id="{224AD189-48A8-40B1-8FB7-F34B5FE84B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468211"/>
              </p:ext>
            </p:extLst>
          </p:nvPr>
        </p:nvGraphicFramePr>
        <p:xfrm>
          <a:off x="2334365" y="1684188"/>
          <a:ext cx="7523269" cy="1125475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403255">
                  <a:extLst>
                    <a:ext uri="{9D8B030D-6E8A-4147-A177-3AD203B41FA5}">
                      <a16:colId xmlns:a16="http://schemas.microsoft.com/office/drawing/2014/main" xmlns="" val="3687568337"/>
                    </a:ext>
                  </a:extLst>
                </a:gridCol>
                <a:gridCol w="642220">
                  <a:extLst>
                    <a:ext uri="{9D8B030D-6E8A-4147-A177-3AD203B41FA5}">
                      <a16:colId xmlns:a16="http://schemas.microsoft.com/office/drawing/2014/main" xmlns="" val="3551683342"/>
                    </a:ext>
                  </a:extLst>
                </a:gridCol>
                <a:gridCol w="866663">
                  <a:extLst>
                    <a:ext uri="{9D8B030D-6E8A-4147-A177-3AD203B41FA5}">
                      <a16:colId xmlns:a16="http://schemas.microsoft.com/office/drawing/2014/main" xmlns="" val="2589363676"/>
                    </a:ext>
                  </a:extLst>
                </a:gridCol>
                <a:gridCol w="1038561">
                  <a:extLst>
                    <a:ext uri="{9D8B030D-6E8A-4147-A177-3AD203B41FA5}">
                      <a16:colId xmlns:a16="http://schemas.microsoft.com/office/drawing/2014/main" xmlns="" val="2145618684"/>
                    </a:ext>
                  </a:extLst>
                </a:gridCol>
                <a:gridCol w="1495783">
                  <a:extLst>
                    <a:ext uri="{9D8B030D-6E8A-4147-A177-3AD203B41FA5}">
                      <a16:colId xmlns:a16="http://schemas.microsoft.com/office/drawing/2014/main" xmlns="" val="1506988647"/>
                    </a:ext>
                  </a:extLst>
                </a:gridCol>
                <a:gridCol w="949476">
                  <a:extLst>
                    <a:ext uri="{9D8B030D-6E8A-4147-A177-3AD203B41FA5}">
                      <a16:colId xmlns:a16="http://schemas.microsoft.com/office/drawing/2014/main" xmlns="" val="2342277637"/>
                    </a:ext>
                  </a:extLst>
                </a:gridCol>
                <a:gridCol w="1111556">
                  <a:extLst>
                    <a:ext uri="{9D8B030D-6E8A-4147-A177-3AD203B41FA5}">
                      <a16:colId xmlns:a16="http://schemas.microsoft.com/office/drawing/2014/main" xmlns="" val="2424317840"/>
                    </a:ext>
                  </a:extLst>
                </a:gridCol>
                <a:gridCol w="1015755">
                  <a:extLst>
                    <a:ext uri="{9D8B030D-6E8A-4147-A177-3AD203B41FA5}">
                      <a16:colId xmlns:a16="http://schemas.microsoft.com/office/drawing/2014/main" xmlns="" val="1262461413"/>
                    </a:ext>
                  </a:extLst>
                </a:gridCol>
              </a:tblGrid>
              <a:tr h="4365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Lp.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Kod strefy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Nazwa strefy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Kod stacji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Nazwa stacji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Typ pomiaru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Kompletność [%]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Średnia </a:t>
                      </a:r>
                      <a:r>
                        <a:rPr lang="pl-PL" sz="10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Sa</a:t>
                      </a: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 [</a:t>
                      </a:r>
                      <a:r>
                        <a:rPr lang="pl-PL" sz="10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ng</a:t>
                      </a: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/m</a:t>
                      </a:r>
                      <a:r>
                        <a:rPr lang="pl-PL" sz="1000" baseline="30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]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020557315"/>
                  </a:ext>
                </a:extLst>
              </a:tr>
              <a:tr h="3444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1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PL1601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miasto Opole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OpOpoleOsAKr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Opole, os. Armii Krajowej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man.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 Unicode MS"/>
                        </a:rPr>
                        <a:t>100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0,7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52624881"/>
                  </a:ext>
                </a:extLst>
              </a:tr>
              <a:tr h="3444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PL1602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strefa opolska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OpStrzOpWyszMOB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Strzelce Opolskie, </a:t>
                      </a:r>
                      <a:br>
                        <a:rPr lang="pl-PL" sz="9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</a:br>
                      <a:r>
                        <a:rPr lang="pl-PL" sz="9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ul. Kard. Wyszyńskiego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man.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95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0,9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377609288"/>
                  </a:ext>
                </a:extLst>
              </a:tr>
            </a:tbl>
          </a:graphicData>
        </a:graphic>
      </p:graphicFrame>
      <p:graphicFrame>
        <p:nvGraphicFramePr>
          <p:cNvPr id="11" name="Wykres 10" descr="Obraz zawierający wykres przebiegu wartości średniej rocznej stężenia niklu w latach 2015-2024. Pomiary były prowadzone na stacjach w Opolu, Kędzierzynie-Koźlu i Strzelcach Opolskich. Najwyższe stężenie odnotowano na stacji w Opolu w 2019 roku wynoszące 4,1 nanograma na metr sześcienny.">
            <a:extLst>
              <a:ext uri="{FF2B5EF4-FFF2-40B4-BE49-F238E27FC236}">
                <a16:creationId xmlns:a16="http://schemas.microsoft.com/office/drawing/2014/main" xmlns="" id="{00000000-0008-0000-09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3649363"/>
              </p:ext>
            </p:extLst>
          </p:nvPr>
        </p:nvGraphicFramePr>
        <p:xfrm>
          <a:off x="3218179" y="2871301"/>
          <a:ext cx="5755640" cy="3239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13205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Obraz przedstawiający rozkład przestrzenny wartości stężenia średniego rocznego benzo(a)pirenu w województwie opolskim. Na większości obszaru województwa w 2024 roku wartości stężenia są na średnim poziomie. Niewielkie obszary przekroczeń wystąpiły na obszarach wszystkich powiatów za wyjątkiem powiatów: brzeskiego i namysłowskiego.">
            <a:extLst>
              <a:ext uri="{FF2B5EF4-FFF2-40B4-BE49-F238E27FC236}">
                <a16:creationId xmlns:a16="http://schemas.microsoft.com/office/drawing/2014/main" xmlns="" id="{F91B5F42-0BA2-4FE1-B009-B8E4CFB9CA4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424" y="3070371"/>
            <a:ext cx="3523378" cy="35326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xmlns="" id="{BD75081F-03F9-457C-ABB5-9A3BA5DF799A}"/>
              </a:ext>
            </a:extLst>
          </p:cNvPr>
          <p:cNvSpPr/>
          <p:nvPr/>
        </p:nvSpPr>
        <p:spPr>
          <a:xfrm>
            <a:off x="2020810" y="1119083"/>
            <a:ext cx="8150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Wyniki pomiarów dla </a:t>
            </a:r>
            <a:r>
              <a:rPr lang="pl-PL" sz="2400" b="1" dirty="0" err="1"/>
              <a:t>benzo</a:t>
            </a:r>
            <a:r>
              <a:rPr lang="pl-PL" sz="2400" b="1" dirty="0"/>
              <a:t>(a)</a:t>
            </a:r>
            <a:r>
              <a:rPr lang="pl-PL" sz="2400" b="1" dirty="0" err="1"/>
              <a:t>pirenu</a:t>
            </a:r>
            <a:r>
              <a:rPr lang="pl-PL" sz="2400" b="1" dirty="0"/>
              <a:t> B(a)P w pyle PM10</a:t>
            </a:r>
            <a:endParaRPr lang="pl-PL" sz="2400" b="1" baseline="-25000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D77D0073-D585-4B83-929B-52A3D9C229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971381"/>
              </p:ext>
            </p:extLst>
          </p:nvPr>
        </p:nvGraphicFramePr>
        <p:xfrm>
          <a:off x="2345996" y="1550833"/>
          <a:ext cx="7500005" cy="1573499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402112">
                  <a:extLst>
                    <a:ext uri="{9D8B030D-6E8A-4147-A177-3AD203B41FA5}">
                      <a16:colId xmlns:a16="http://schemas.microsoft.com/office/drawing/2014/main" xmlns="" val="2640356322"/>
                    </a:ext>
                  </a:extLst>
                </a:gridCol>
                <a:gridCol w="641720">
                  <a:extLst>
                    <a:ext uri="{9D8B030D-6E8A-4147-A177-3AD203B41FA5}">
                      <a16:colId xmlns:a16="http://schemas.microsoft.com/office/drawing/2014/main" xmlns="" val="589994379"/>
                    </a:ext>
                  </a:extLst>
                </a:gridCol>
                <a:gridCol w="851431">
                  <a:extLst>
                    <a:ext uri="{9D8B030D-6E8A-4147-A177-3AD203B41FA5}">
                      <a16:colId xmlns:a16="http://schemas.microsoft.com/office/drawing/2014/main" xmlns="" val="3777276855"/>
                    </a:ext>
                  </a:extLst>
                </a:gridCol>
                <a:gridCol w="1031131">
                  <a:extLst>
                    <a:ext uri="{9D8B030D-6E8A-4147-A177-3AD203B41FA5}">
                      <a16:colId xmlns:a16="http://schemas.microsoft.com/office/drawing/2014/main" xmlns="" val="448975333"/>
                    </a:ext>
                  </a:extLst>
                </a:gridCol>
                <a:gridCol w="1566154">
                  <a:extLst>
                    <a:ext uri="{9D8B030D-6E8A-4147-A177-3AD203B41FA5}">
                      <a16:colId xmlns:a16="http://schemas.microsoft.com/office/drawing/2014/main" xmlns="" val="2777211264"/>
                    </a:ext>
                  </a:extLst>
                </a:gridCol>
                <a:gridCol w="797086">
                  <a:extLst>
                    <a:ext uri="{9D8B030D-6E8A-4147-A177-3AD203B41FA5}">
                      <a16:colId xmlns:a16="http://schemas.microsoft.com/office/drawing/2014/main" xmlns="" val="1419322812"/>
                    </a:ext>
                  </a:extLst>
                </a:gridCol>
                <a:gridCol w="1057927">
                  <a:extLst>
                    <a:ext uri="{9D8B030D-6E8A-4147-A177-3AD203B41FA5}">
                      <a16:colId xmlns:a16="http://schemas.microsoft.com/office/drawing/2014/main" xmlns="" val="177139861"/>
                    </a:ext>
                  </a:extLst>
                </a:gridCol>
                <a:gridCol w="1152444">
                  <a:extLst>
                    <a:ext uri="{9D8B030D-6E8A-4147-A177-3AD203B41FA5}">
                      <a16:colId xmlns:a16="http://schemas.microsoft.com/office/drawing/2014/main" xmlns="" val="3446584793"/>
                    </a:ext>
                  </a:extLst>
                </a:gridCol>
              </a:tblGrid>
              <a:tr h="2682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L.p.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Kod strefy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Nazwa strefy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Kod stacji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Nazwa stacji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Typ pomiaru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Kompletność [%]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Średnia Sa [ng/m</a:t>
                      </a:r>
                      <a:r>
                        <a:rPr lang="pl-PL" sz="1000" baseline="30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]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559573444"/>
                  </a:ext>
                </a:extLst>
              </a:tr>
              <a:tr h="326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1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PL1601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miasto Opole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OpOpoleOsAKr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Opole, os. Armii Krajowej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man.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 Unicode MS"/>
                        </a:rPr>
                        <a:t>100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>
                          <a:solidFill>
                            <a:srgbClr val="C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 Unicode MS"/>
                        </a:rPr>
                        <a:t>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529094774"/>
                  </a:ext>
                </a:extLst>
              </a:tr>
              <a:tr h="326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PL1602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strefa opolska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OpKKozBSmial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Kędzierzyn-Koźle, ul. Śmiałego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man</a:t>
                      </a:r>
                      <a:r>
                        <a:rPr lang="pl-PL" sz="9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90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>
                          <a:solidFill>
                            <a:srgbClr val="C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 Unicode MS"/>
                        </a:rPr>
                        <a:t>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6852558"/>
                  </a:ext>
                </a:extLst>
              </a:tr>
              <a:tr h="326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3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PL1602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strefa opolska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OpKluczMicki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Kluczbork, ul. Mickiewicza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man</a:t>
                      </a:r>
                      <a:r>
                        <a:rPr lang="pl-PL" sz="9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90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>
                          <a:solidFill>
                            <a:srgbClr val="C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 Unicode MS"/>
                        </a:rPr>
                        <a:t>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286339343"/>
                  </a:ext>
                </a:extLst>
              </a:tr>
              <a:tr h="326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4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PL1602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strefa opolska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OpStrzOpWyszMOB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Strzelce Opolskie, </a:t>
                      </a:r>
                      <a:br>
                        <a:rPr lang="pl-PL" sz="9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</a:br>
                      <a:r>
                        <a:rPr lang="pl-PL" sz="9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ul. kard. Wyszyńskiego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man.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95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 dirty="0">
                          <a:solidFill>
                            <a:srgbClr val="C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2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41003001"/>
                  </a:ext>
                </a:extLst>
              </a:tr>
            </a:tbl>
          </a:graphicData>
        </a:graphic>
      </p:graphicFrame>
      <p:graphicFrame>
        <p:nvGraphicFramePr>
          <p:cNvPr id="14" name="Wykres 13" descr="Obraz zawierający wykres przebiegu wartości średniej rocznej stężenia benzo(a)pirenu w latach 2015-2024. Pomiary były prowadzone na stacjach w Opolu, Brzegu, Kędzierzynie-Koźlu, Kluczborku, Krapkowicach i Strzelcach Opolskich. Najwyższe stężenie odnotowano na stacji w Kluczborku w 2016 roku wynoszące 5 nanogramów na metr sześcienny. Poziom docelowy dla tego parametru wynosi 1 nanogram na metr sześcienny i w 2024 roku został przekroczony na wszystkich stacjach w województwie.">
            <a:extLst>
              <a:ext uri="{FF2B5EF4-FFF2-40B4-BE49-F238E27FC236}">
                <a16:creationId xmlns:a16="http://schemas.microsoft.com/office/drawing/2014/main" xmlns="" id="{00000000-0008-0000-06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2625414"/>
              </p:ext>
            </p:extLst>
          </p:nvPr>
        </p:nvGraphicFramePr>
        <p:xfrm>
          <a:off x="1369420" y="2957782"/>
          <a:ext cx="5759450" cy="3455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496585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23" descr="Obraz zawierający mapę zasięgu obszarów przekroczeń poziomu docelowego dla benzo(a)pirenu. Przekroczenie wystąpiło we wszystkich powiatach za wyjątkiem: brzeskiego i namysłowskiego.">
            <a:extLst>
              <a:ext uri="{FF2B5EF4-FFF2-40B4-BE49-F238E27FC236}">
                <a16:creationId xmlns:a16="http://schemas.microsoft.com/office/drawing/2014/main" xmlns="" id="{8521419A-F572-4CEE-92E1-7746D9FC986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001" y="3254670"/>
            <a:ext cx="4811189" cy="32787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xmlns="" id="{BD75081F-03F9-457C-ABB5-9A3BA5DF799A}"/>
              </a:ext>
            </a:extLst>
          </p:cNvPr>
          <p:cNvSpPr/>
          <p:nvPr/>
        </p:nvSpPr>
        <p:spPr>
          <a:xfrm>
            <a:off x="1222022" y="1342189"/>
            <a:ext cx="98423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Zasięg obszarów przekroczeń poziomu docelowego dla B(a)P</a:t>
            </a:r>
            <a:endParaRPr lang="pl-PL" sz="2400" b="1" baseline="-25000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6AA3A06E-CC5B-4BAE-A1E6-DB49E7F231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59498"/>
              </p:ext>
            </p:extLst>
          </p:nvPr>
        </p:nvGraphicFramePr>
        <p:xfrm>
          <a:off x="1154193" y="1834673"/>
          <a:ext cx="9977997" cy="1013348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825897">
                  <a:extLst>
                    <a:ext uri="{9D8B030D-6E8A-4147-A177-3AD203B41FA5}">
                      <a16:colId xmlns:a16="http://schemas.microsoft.com/office/drawing/2014/main" xmlns="" val="1486931891"/>
                    </a:ext>
                  </a:extLst>
                </a:gridCol>
                <a:gridCol w="814160">
                  <a:extLst>
                    <a:ext uri="{9D8B030D-6E8A-4147-A177-3AD203B41FA5}">
                      <a16:colId xmlns:a16="http://schemas.microsoft.com/office/drawing/2014/main" xmlns="" val="1146279985"/>
                    </a:ext>
                  </a:extLst>
                </a:gridCol>
                <a:gridCol w="1375078">
                  <a:extLst>
                    <a:ext uri="{9D8B030D-6E8A-4147-A177-3AD203B41FA5}">
                      <a16:colId xmlns:a16="http://schemas.microsoft.com/office/drawing/2014/main" xmlns="" val="3651581511"/>
                    </a:ext>
                  </a:extLst>
                </a:gridCol>
                <a:gridCol w="1165571">
                  <a:extLst>
                    <a:ext uri="{9D8B030D-6E8A-4147-A177-3AD203B41FA5}">
                      <a16:colId xmlns:a16="http://schemas.microsoft.com/office/drawing/2014/main" xmlns="" val="2046420392"/>
                    </a:ext>
                  </a:extLst>
                </a:gridCol>
                <a:gridCol w="1441585">
                  <a:extLst>
                    <a:ext uri="{9D8B030D-6E8A-4147-A177-3AD203B41FA5}">
                      <a16:colId xmlns:a16="http://schemas.microsoft.com/office/drawing/2014/main" xmlns="" val="868720111"/>
                    </a:ext>
                  </a:extLst>
                </a:gridCol>
                <a:gridCol w="1328481">
                  <a:extLst>
                    <a:ext uri="{9D8B030D-6E8A-4147-A177-3AD203B41FA5}">
                      <a16:colId xmlns:a16="http://schemas.microsoft.com/office/drawing/2014/main" xmlns="" val="3219323835"/>
                    </a:ext>
                  </a:extLst>
                </a:gridCol>
                <a:gridCol w="1441585">
                  <a:extLst>
                    <a:ext uri="{9D8B030D-6E8A-4147-A177-3AD203B41FA5}">
                      <a16:colId xmlns:a16="http://schemas.microsoft.com/office/drawing/2014/main" xmlns="" val="1886972207"/>
                    </a:ext>
                  </a:extLst>
                </a:gridCol>
                <a:gridCol w="1585640">
                  <a:extLst>
                    <a:ext uri="{9D8B030D-6E8A-4147-A177-3AD203B41FA5}">
                      <a16:colId xmlns:a16="http://schemas.microsoft.com/office/drawing/2014/main" xmlns="" val="1230220921"/>
                    </a:ext>
                  </a:extLst>
                </a:gridCol>
              </a:tblGrid>
              <a:tr h="4805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Kod strefy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Nazwa strefy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Typ normy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Czas uśredniania (parametr)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Powierzchnia obszaru przekroczenia [km</a:t>
                      </a:r>
                      <a:r>
                        <a:rPr lang="pl-PL" sz="1000" baseline="30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</a:t>
                      </a: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]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Udział w powierzchni strefy [%]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Liczba mieszkańców obszaru przekroczenia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Udział w liczbie mieszkańców strefy [%]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577484256"/>
                  </a:ext>
                </a:extLst>
              </a:tr>
              <a:tr h="2664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PL1601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miasto Opole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poziom docelowy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śr. roczna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23,6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15,8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66 284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52,6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596672382"/>
                  </a:ext>
                </a:extLst>
              </a:tr>
              <a:tr h="2664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PL1602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strefa opolska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poziom docelowy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śr. roczna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230,7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2,5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165 550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Calibri" panose="020F0502020204030204" pitchFamily="34" charset="0"/>
                        </a:rPr>
                        <a:t>20,4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467789440"/>
                  </a:ext>
                </a:extLst>
              </a:tr>
            </a:tbl>
          </a:graphicData>
        </a:graphic>
      </p:graphicFrame>
      <p:pic>
        <p:nvPicPr>
          <p:cNvPr id="14" name="Obraz 13" descr="Obraz zawierający mapę zasięgu obszarów przekroczeń poziomu docelowego dla benzoapirenu. Przekroczenie wystąpiło w powicie nyskim, krapkowickim i kluczborskim.">
            <a:extLst>
              <a:ext uri="{FF2B5EF4-FFF2-40B4-BE49-F238E27FC236}">
                <a16:creationId xmlns:a16="http://schemas.microsoft.com/office/drawing/2014/main" xmlns="" id="{601FF04F-F58D-41B2-AD24-77B756E9F1F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10" y="3147250"/>
            <a:ext cx="4811188" cy="327878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xmlns="" id="{936E63E3-0A8A-4F5F-9EE0-BE558217382C}"/>
              </a:ext>
            </a:extLst>
          </p:cNvPr>
          <p:cNvSpPr txBox="1"/>
          <p:nvPr/>
        </p:nvSpPr>
        <p:spPr>
          <a:xfrm>
            <a:off x="3574914" y="2991768"/>
            <a:ext cx="939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2023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xmlns="" id="{657B9AB2-9E0E-4808-8197-5A1322DAC474}"/>
              </a:ext>
            </a:extLst>
          </p:cNvPr>
          <p:cNvSpPr txBox="1"/>
          <p:nvPr/>
        </p:nvSpPr>
        <p:spPr>
          <a:xfrm>
            <a:off x="8386103" y="2991768"/>
            <a:ext cx="939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536035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 descr="Obraz zawierający mapę z klasyfikacją stref województwa opolskiego. Strefę miasto Opole oraz strefę opolską zakwalifikowano do klasy C oznaczającej przekroczenie poziomu docelowego dla benzo(a)pirenu.">
            <a:extLst>
              <a:ext uri="{FF2B5EF4-FFF2-40B4-BE49-F238E27FC236}">
                <a16:creationId xmlns:a16="http://schemas.microsoft.com/office/drawing/2014/main" xmlns="" id="{36D7E7B9-89FC-4FBA-8F92-D905B429840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176" y="1656464"/>
            <a:ext cx="4911665" cy="3545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az 16" descr="Obraz zawierający mapę z klasyfikacją stref województwa opolskiego. Obie strefy zakwalifikowano do klasy A oznaczającej brak przekroczenia dla niklu dla czasu uśredniania rok.">
            <a:extLst>
              <a:ext uri="{FF2B5EF4-FFF2-40B4-BE49-F238E27FC236}">
                <a16:creationId xmlns:a16="http://schemas.microsoft.com/office/drawing/2014/main" xmlns="" id="{EAB9B4C8-35D4-44DF-A1B5-7A8FE55467D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98" y="1640482"/>
            <a:ext cx="4911664" cy="354507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xmlns="" id="{B5B3DD8C-74A4-4ECC-ACB2-D97AEB338988}"/>
              </a:ext>
            </a:extLst>
          </p:cNvPr>
          <p:cNvSpPr/>
          <p:nvPr/>
        </p:nvSpPr>
        <p:spPr>
          <a:xfrm>
            <a:off x="6134101" y="5097741"/>
            <a:ext cx="6010190" cy="1384995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pl-PL" sz="1200" dirty="0">
                <a:ea typeface="Times New Roman" panose="02020603050405020304" pitchFamily="18" charset="0"/>
                <a:cs typeface="Arial" panose="020B0604020202020204" pitchFamily="34" charset="0"/>
              </a:rPr>
              <a:t>Dla wszystkich substancji podlegających ocenie, strefy zaliczono do jednej z poniższych klas:</a:t>
            </a:r>
          </a:p>
          <a:p>
            <a:pPr algn="just">
              <a:defRPr/>
            </a:pPr>
            <a:endParaRPr lang="pl-PL" sz="1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0488" indent="-90488" algn="just">
              <a:buFont typeface="Symbol" panose="05050102010706020507" pitchFamily="18" charset="2"/>
              <a:buChar char=""/>
              <a:tabLst>
                <a:tab pos="481965" algn="l"/>
              </a:tabLst>
              <a:defRPr/>
            </a:pPr>
            <a:r>
              <a:rPr lang="pl-PL" sz="1200" dirty="0">
                <a:ea typeface="Times New Roman" panose="02020603050405020304" pitchFamily="18" charset="0"/>
                <a:cs typeface="Arial" panose="020B0604020202020204" pitchFamily="34" charset="0"/>
              </a:rPr>
              <a:t> klasa A, A1 (dla pyłu PM 2,5), D1 (dla ozonu) - jeżeli stężenia zanieczyszczenia na jej terenie nie przekraczały odpowiednio poziomów dopuszczalnych, poziomów docelowych, poziomów celów długoterminowych,</a:t>
            </a:r>
          </a:p>
          <a:p>
            <a:pPr marL="90488" indent="-90488" algn="just">
              <a:buClr>
                <a:schemeClr val="tx1"/>
              </a:buClr>
              <a:buFont typeface="Symbol" panose="05050102010706020507" pitchFamily="18" charset="2"/>
              <a:buChar char=""/>
              <a:tabLst>
                <a:tab pos="481965" algn="l"/>
              </a:tabLst>
              <a:defRPr/>
            </a:pPr>
            <a:r>
              <a:rPr lang="pl-PL" sz="1200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klasa C, C1 </a:t>
            </a:r>
            <a:r>
              <a:rPr lang="pl-PL" sz="1200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(dla pyłu PM2,5), </a:t>
            </a:r>
            <a:r>
              <a:rPr lang="pl-PL" sz="1200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D2 </a:t>
            </a:r>
            <a:r>
              <a:rPr lang="pl-PL" sz="1200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(dla ozonu) </a:t>
            </a:r>
            <a:r>
              <a:rPr lang="pl-PL" sz="1200" dirty="0">
                <a:ea typeface="Times New Roman" panose="02020603050405020304" pitchFamily="18" charset="0"/>
                <a:cs typeface="Arial" panose="020B0604020202020204" pitchFamily="34" charset="0"/>
              </a:rPr>
              <a:t>- jeżeli stężenia zanieczyszczenia na jej terenie przekraczały poziomy dopuszczalne, docelowe, poziomów celów długoterminowych.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8E6141A7-D13B-44A6-8395-449CE2DBD3ED}"/>
              </a:ext>
            </a:extLst>
          </p:cNvPr>
          <p:cNvSpPr/>
          <p:nvPr/>
        </p:nvSpPr>
        <p:spPr>
          <a:xfrm>
            <a:off x="1012298" y="1266629"/>
            <a:ext cx="10167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Podsumowanie wyników dla roku 2023 – wg kryterium ochrona zdrowia ludzi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D55821C9-ACAE-4A99-82CE-678C3A339079}"/>
              </a:ext>
            </a:extLst>
          </p:cNvPr>
          <p:cNvSpPr txBox="1"/>
          <p:nvPr/>
        </p:nvSpPr>
        <p:spPr>
          <a:xfrm>
            <a:off x="149469" y="6116094"/>
            <a:ext cx="38619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baseline="30000" dirty="0"/>
              <a:t>1)</a:t>
            </a:r>
            <a:r>
              <a:rPr lang="pl-PL" sz="1000" dirty="0"/>
              <a:t> Dla ozonu – poziom celu długoterminowego, strefy uzyskały klasę D2</a:t>
            </a:r>
          </a:p>
          <a:p>
            <a:r>
              <a:rPr lang="pl-PL" sz="1000" baseline="30000" dirty="0"/>
              <a:t>2)</a:t>
            </a:r>
            <a:r>
              <a:rPr lang="pl-PL" sz="1000" dirty="0"/>
              <a:t> Dla pyłu PM2,5 – poziom dopuszczalny I faza, strefy uzyskały klasę A</a:t>
            </a:r>
          </a:p>
          <a:p>
            <a:endParaRPr lang="pl-PL" sz="1000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E2CBDE18-820D-46E4-A01B-C952444D54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655702"/>
              </p:ext>
            </p:extLst>
          </p:nvPr>
        </p:nvGraphicFramePr>
        <p:xfrm>
          <a:off x="38099" y="5097741"/>
          <a:ext cx="6096002" cy="1054452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51287">
                  <a:extLst>
                    <a:ext uri="{9D8B030D-6E8A-4147-A177-3AD203B41FA5}">
                      <a16:colId xmlns:a16="http://schemas.microsoft.com/office/drawing/2014/main" xmlns="" val="2535632593"/>
                    </a:ext>
                  </a:extLst>
                </a:gridCol>
                <a:gridCol w="489485">
                  <a:extLst>
                    <a:ext uri="{9D8B030D-6E8A-4147-A177-3AD203B41FA5}">
                      <a16:colId xmlns:a16="http://schemas.microsoft.com/office/drawing/2014/main" xmlns="" val="1424408924"/>
                    </a:ext>
                  </a:extLst>
                </a:gridCol>
                <a:gridCol w="531437">
                  <a:extLst>
                    <a:ext uri="{9D8B030D-6E8A-4147-A177-3AD203B41FA5}">
                      <a16:colId xmlns:a16="http://schemas.microsoft.com/office/drawing/2014/main" xmlns="" val="2106540432"/>
                    </a:ext>
                  </a:extLst>
                </a:gridCol>
                <a:gridCol w="377687">
                  <a:extLst>
                    <a:ext uri="{9D8B030D-6E8A-4147-A177-3AD203B41FA5}">
                      <a16:colId xmlns:a16="http://schemas.microsoft.com/office/drawing/2014/main" xmlns="" val="496555958"/>
                    </a:ext>
                  </a:extLst>
                </a:gridCol>
                <a:gridCol w="427382">
                  <a:extLst>
                    <a:ext uri="{9D8B030D-6E8A-4147-A177-3AD203B41FA5}">
                      <a16:colId xmlns:a16="http://schemas.microsoft.com/office/drawing/2014/main" xmlns="" val="3699773212"/>
                    </a:ext>
                  </a:extLst>
                </a:gridCol>
                <a:gridCol w="387626">
                  <a:extLst>
                    <a:ext uri="{9D8B030D-6E8A-4147-A177-3AD203B41FA5}">
                      <a16:colId xmlns:a16="http://schemas.microsoft.com/office/drawing/2014/main" xmlns="" val="3190475867"/>
                    </a:ext>
                  </a:extLst>
                </a:gridCol>
                <a:gridCol w="367748">
                  <a:extLst>
                    <a:ext uri="{9D8B030D-6E8A-4147-A177-3AD203B41FA5}">
                      <a16:colId xmlns:a16="http://schemas.microsoft.com/office/drawing/2014/main" xmlns="" val="1251231003"/>
                    </a:ext>
                  </a:extLst>
                </a:gridCol>
                <a:gridCol w="407505">
                  <a:extLst>
                    <a:ext uri="{9D8B030D-6E8A-4147-A177-3AD203B41FA5}">
                      <a16:colId xmlns:a16="http://schemas.microsoft.com/office/drawing/2014/main" xmlns="" val="1381847050"/>
                    </a:ext>
                  </a:extLst>
                </a:gridCol>
                <a:gridCol w="477078">
                  <a:extLst>
                    <a:ext uri="{9D8B030D-6E8A-4147-A177-3AD203B41FA5}">
                      <a16:colId xmlns:a16="http://schemas.microsoft.com/office/drawing/2014/main" xmlns="" val="859319702"/>
                    </a:ext>
                  </a:extLst>
                </a:gridCol>
                <a:gridCol w="337930">
                  <a:extLst>
                    <a:ext uri="{9D8B030D-6E8A-4147-A177-3AD203B41FA5}">
                      <a16:colId xmlns:a16="http://schemas.microsoft.com/office/drawing/2014/main" xmlns="" val="1193912291"/>
                    </a:ext>
                  </a:extLst>
                </a:gridCol>
                <a:gridCol w="397565">
                  <a:extLst>
                    <a:ext uri="{9D8B030D-6E8A-4147-A177-3AD203B41FA5}">
                      <a16:colId xmlns:a16="http://schemas.microsoft.com/office/drawing/2014/main" xmlns="" val="2168652966"/>
                    </a:ext>
                  </a:extLst>
                </a:gridCol>
                <a:gridCol w="367748">
                  <a:extLst>
                    <a:ext uri="{9D8B030D-6E8A-4147-A177-3AD203B41FA5}">
                      <a16:colId xmlns:a16="http://schemas.microsoft.com/office/drawing/2014/main" xmlns="" val="1038158062"/>
                    </a:ext>
                  </a:extLst>
                </a:gridCol>
                <a:gridCol w="347870">
                  <a:extLst>
                    <a:ext uri="{9D8B030D-6E8A-4147-A177-3AD203B41FA5}">
                      <a16:colId xmlns:a16="http://schemas.microsoft.com/office/drawing/2014/main" xmlns="" val="4155827356"/>
                    </a:ext>
                  </a:extLst>
                </a:gridCol>
                <a:gridCol w="416140">
                  <a:extLst>
                    <a:ext uri="{9D8B030D-6E8A-4147-A177-3AD203B41FA5}">
                      <a16:colId xmlns:a16="http://schemas.microsoft.com/office/drawing/2014/main" xmlns="" val="1864415459"/>
                    </a:ext>
                  </a:extLst>
                </a:gridCol>
                <a:gridCol w="511514">
                  <a:extLst>
                    <a:ext uri="{9D8B030D-6E8A-4147-A177-3AD203B41FA5}">
                      <a16:colId xmlns:a16="http://schemas.microsoft.com/office/drawing/2014/main" xmlns="" val="3492428399"/>
                    </a:ext>
                  </a:extLst>
                </a:gridCol>
              </a:tblGrid>
              <a:tr h="3756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Lp.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Nazwa strefy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Kod strefy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SO</a:t>
                      </a:r>
                      <a:r>
                        <a:rPr lang="pl-PL" sz="1000" baseline="-25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NO</a:t>
                      </a:r>
                      <a:r>
                        <a:rPr lang="pl-PL" sz="1000" baseline="-25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</a:t>
                      </a:r>
                      <a:r>
                        <a:rPr lang="pl-PL" sz="1000" baseline="-25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6</a:t>
                      </a: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H</a:t>
                      </a:r>
                      <a:r>
                        <a:rPr lang="pl-PL" sz="1000" baseline="-25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6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CO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O</a:t>
                      </a:r>
                      <a:r>
                        <a:rPr lang="pl-PL" sz="1000" baseline="-25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 </a:t>
                      </a:r>
                      <a:r>
                        <a:rPr lang="pl-PL" sz="1000" baseline="30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1)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PM10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Pb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As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Cd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Ni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B(a)P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PM2.5</a:t>
                      </a:r>
                      <a:r>
                        <a:rPr lang="pl-PL" sz="1000" b="1" baseline="30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2)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726377865"/>
                  </a:ext>
                </a:extLst>
              </a:tr>
              <a:tr h="3291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</a:t>
                      </a:r>
                      <a:endParaRPr lang="pl-PL" sz="12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miasto Opole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PL1601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C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</a:t>
                      </a:r>
                      <a:endParaRPr lang="pl-PL" sz="1200" b="1" dirty="0">
                        <a:solidFill>
                          <a:srgbClr val="C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A1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725755787"/>
                  </a:ext>
                </a:extLst>
              </a:tr>
              <a:tr h="3291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</a:t>
                      </a:r>
                      <a:endParaRPr lang="pl-PL" sz="12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strefa opolska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PL1602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C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</a:t>
                      </a:r>
                      <a:endParaRPr lang="pl-PL" sz="1200" b="1" dirty="0">
                        <a:solidFill>
                          <a:srgbClr val="C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A1</a:t>
                      </a:r>
                      <a:endParaRPr lang="pl-PL" sz="1200" b="1" dirty="0">
                        <a:solidFill>
                          <a:srgbClr val="FF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90790037"/>
                  </a:ext>
                </a:extLst>
              </a:tr>
            </a:tbl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5425AD97-C493-485B-8F1B-8C9068654D58}"/>
              </a:ext>
            </a:extLst>
          </p:cNvPr>
          <p:cNvSpPr txBox="1"/>
          <p:nvPr/>
        </p:nvSpPr>
        <p:spPr>
          <a:xfrm>
            <a:off x="1151727" y="1791423"/>
            <a:ext cx="564578" cy="1954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/>
              <a:t>SO</a:t>
            </a:r>
            <a:r>
              <a:rPr lang="pl-PL" sz="1100" b="1" baseline="-25000" dirty="0"/>
              <a:t>2</a:t>
            </a:r>
          </a:p>
          <a:p>
            <a:r>
              <a:rPr lang="pl-PL" sz="1100" b="1" dirty="0"/>
              <a:t>NO</a:t>
            </a:r>
            <a:r>
              <a:rPr lang="pl-PL" sz="1100" b="1" baseline="-25000" dirty="0"/>
              <a:t>2</a:t>
            </a:r>
          </a:p>
          <a:p>
            <a:r>
              <a:rPr lang="pl-PL" sz="1100" b="1" dirty="0"/>
              <a:t>C</a:t>
            </a:r>
            <a:r>
              <a:rPr lang="pl-PL" sz="1100" b="1" baseline="-25000" dirty="0"/>
              <a:t>6</a:t>
            </a:r>
            <a:r>
              <a:rPr lang="pl-PL" sz="1100" b="1" dirty="0"/>
              <a:t>H</a:t>
            </a:r>
            <a:r>
              <a:rPr lang="pl-PL" sz="1100" b="1" baseline="-25000" dirty="0"/>
              <a:t>6</a:t>
            </a:r>
          </a:p>
          <a:p>
            <a:r>
              <a:rPr lang="pl-PL" sz="1100" b="1" dirty="0"/>
              <a:t>CO</a:t>
            </a:r>
          </a:p>
          <a:p>
            <a:r>
              <a:rPr lang="pl-PL" sz="1100" b="1" dirty="0"/>
              <a:t>O</a:t>
            </a:r>
            <a:r>
              <a:rPr lang="pl-PL" sz="1100" b="1" baseline="-25000" dirty="0"/>
              <a:t>3</a:t>
            </a:r>
          </a:p>
          <a:p>
            <a:r>
              <a:rPr lang="pl-PL" sz="1100" b="1" dirty="0"/>
              <a:t>PM10</a:t>
            </a:r>
          </a:p>
          <a:p>
            <a:r>
              <a:rPr lang="pl-PL" sz="1100" b="1" dirty="0"/>
              <a:t>PM2,5</a:t>
            </a:r>
          </a:p>
          <a:p>
            <a:r>
              <a:rPr lang="pl-PL" sz="1100" b="1" dirty="0"/>
              <a:t>Pb</a:t>
            </a:r>
          </a:p>
          <a:p>
            <a:r>
              <a:rPr lang="pl-PL" sz="1100" b="1" dirty="0"/>
              <a:t>As</a:t>
            </a:r>
          </a:p>
          <a:p>
            <a:r>
              <a:rPr lang="pl-PL" sz="1100" b="1" dirty="0"/>
              <a:t>Cd</a:t>
            </a:r>
          </a:p>
          <a:p>
            <a:r>
              <a:rPr lang="pl-PL" sz="1100" b="1" dirty="0"/>
              <a:t>Ni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35CB104A-44FE-4D0F-93C0-9EF54276B533}"/>
              </a:ext>
            </a:extLst>
          </p:cNvPr>
          <p:cNvSpPr txBox="1"/>
          <p:nvPr/>
        </p:nvSpPr>
        <p:spPr>
          <a:xfrm>
            <a:off x="6478176" y="1848292"/>
            <a:ext cx="4940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/>
              <a:t>B(a)P</a:t>
            </a:r>
          </a:p>
        </p:txBody>
      </p:sp>
    </p:spTree>
    <p:extLst>
      <p:ext uri="{BB962C8B-B14F-4D97-AF65-F5344CB8AC3E}">
        <p14:creationId xmlns:p14="http://schemas.microsoft.com/office/powerpoint/2010/main" val="2632208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FF886DC6-C33E-4EDE-ABF8-566BA7C8FF2D}"/>
              </a:ext>
            </a:extLst>
          </p:cNvPr>
          <p:cNvSpPr/>
          <p:nvPr/>
        </p:nvSpPr>
        <p:spPr>
          <a:xfrm>
            <a:off x="2020811" y="2967335"/>
            <a:ext cx="81503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Wyniki oceny rocznej </a:t>
            </a:r>
            <a:br>
              <a:rPr lang="pl-PL" sz="2400" b="1" dirty="0"/>
            </a:br>
            <a:r>
              <a:rPr lang="pl-PL" sz="2400" b="1" dirty="0"/>
              <a:t>wykonanej ze względu na ochronę roślin</a:t>
            </a:r>
          </a:p>
        </p:txBody>
      </p:sp>
    </p:spTree>
    <p:extLst>
      <p:ext uri="{BB962C8B-B14F-4D97-AF65-F5344CB8AC3E}">
        <p14:creationId xmlns:p14="http://schemas.microsoft.com/office/powerpoint/2010/main" val="860742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Obraz zawierający mapę z klasyfikacją stref województwa opolskiego. Klasyfikacji ze względu na ochronę roślin dokonuję się jedynie w strefie opolskiej, która uzyskała klasę A dla dwutlenku siarki czas uśredniania rok.">
            <a:extLst>
              <a:ext uri="{FF2B5EF4-FFF2-40B4-BE49-F238E27FC236}">
                <a16:creationId xmlns:a16="http://schemas.microsoft.com/office/drawing/2014/main" xmlns="" id="{59D1D961-A1F3-4BDD-9807-FEF92C7224E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51" y="2202877"/>
            <a:ext cx="5133567" cy="361395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8E6141A7-D13B-44A6-8395-449CE2DBD3ED}"/>
              </a:ext>
            </a:extLst>
          </p:cNvPr>
          <p:cNvSpPr/>
          <p:nvPr/>
        </p:nvSpPr>
        <p:spPr>
          <a:xfrm>
            <a:off x="925174" y="1241691"/>
            <a:ext cx="10232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Podsumowanie wyników dla roku 2023 – wg kryterium ochrona roślin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D55821C9-ACAE-4A99-82CE-678C3A339079}"/>
              </a:ext>
            </a:extLst>
          </p:cNvPr>
          <p:cNvSpPr txBox="1"/>
          <p:nvPr/>
        </p:nvSpPr>
        <p:spPr>
          <a:xfrm>
            <a:off x="5413538" y="3330737"/>
            <a:ext cx="42931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baseline="30000" dirty="0"/>
              <a:t>1)</a:t>
            </a:r>
            <a:r>
              <a:rPr lang="pl-PL" sz="1000" dirty="0"/>
              <a:t> Dla ozonu – poziom celu długoterminowego, strefa opolska uzyskała klasę D2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DC03D2D8-C903-4A2B-B2A5-A63ACD1457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749998"/>
              </p:ext>
            </p:extLst>
          </p:nvPr>
        </p:nvGraphicFramePr>
        <p:xfrm>
          <a:off x="5483609" y="2799140"/>
          <a:ext cx="5757546" cy="555805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447188">
                  <a:extLst>
                    <a:ext uri="{9D8B030D-6E8A-4147-A177-3AD203B41FA5}">
                      <a16:colId xmlns:a16="http://schemas.microsoft.com/office/drawing/2014/main" xmlns="" val="1738955104"/>
                    </a:ext>
                  </a:extLst>
                </a:gridCol>
                <a:gridCol w="1438751">
                  <a:extLst>
                    <a:ext uri="{9D8B030D-6E8A-4147-A177-3AD203B41FA5}">
                      <a16:colId xmlns:a16="http://schemas.microsoft.com/office/drawing/2014/main" xmlns="" val="3185310425"/>
                    </a:ext>
                  </a:extLst>
                </a:gridCol>
                <a:gridCol w="900728">
                  <a:extLst>
                    <a:ext uri="{9D8B030D-6E8A-4147-A177-3AD203B41FA5}">
                      <a16:colId xmlns:a16="http://schemas.microsoft.com/office/drawing/2014/main" xmlns="" val="2932414908"/>
                    </a:ext>
                  </a:extLst>
                </a:gridCol>
                <a:gridCol w="990293">
                  <a:extLst>
                    <a:ext uri="{9D8B030D-6E8A-4147-A177-3AD203B41FA5}">
                      <a16:colId xmlns:a16="http://schemas.microsoft.com/office/drawing/2014/main" xmlns="" val="244983405"/>
                    </a:ext>
                  </a:extLst>
                </a:gridCol>
                <a:gridCol w="990293">
                  <a:extLst>
                    <a:ext uri="{9D8B030D-6E8A-4147-A177-3AD203B41FA5}">
                      <a16:colId xmlns:a16="http://schemas.microsoft.com/office/drawing/2014/main" xmlns="" val="1518295329"/>
                    </a:ext>
                  </a:extLst>
                </a:gridCol>
                <a:gridCol w="990293">
                  <a:extLst>
                    <a:ext uri="{9D8B030D-6E8A-4147-A177-3AD203B41FA5}">
                      <a16:colId xmlns:a16="http://schemas.microsoft.com/office/drawing/2014/main" xmlns="" val="3761186098"/>
                    </a:ext>
                  </a:extLst>
                </a:gridCol>
              </a:tblGrid>
              <a:tr h="2717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Lp.</a:t>
                      </a:r>
                      <a:endParaRPr lang="pl-PL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Nazwa strefy</a:t>
                      </a:r>
                      <a:endParaRPr lang="pl-PL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Kod strefy</a:t>
                      </a:r>
                      <a:endParaRPr lang="pl-PL" sz="10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SO</a:t>
                      </a:r>
                      <a:r>
                        <a:rPr lang="pl-PL" sz="1000" baseline="-25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</a:t>
                      </a:r>
                      <a:endParaRPr lang="pl-PL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NO</a:t>
                      </a:r>
                      <a:r>
                        <a:rPr lang="pl-PL" sz="1000" baseline="-25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X</a:t>
                      </a:r>
                      <a:endParaRPr lang="pl-PL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O</a:t>
                      </a:r>
                      <a:r>
                        <a:rPr lang="pl-PL" sz="1000" baseline="-25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r>
                        <a:rPr lang="pl-PL" sz="1000" baseline="30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</a:t>
                      </a:r>
                      <a:endParaRPr lang="pl-PL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4053181519"/>
                  </a:ext>
                </a:extLst>
              </a:tr>
              <a:tr h="284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</a:t>
                      </a:r>
                      <a:endParaRPr lang="pl-PL" sz="10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strefa opolska</a:t>
                      </a:r>
                      <a:endParaRPr lang="pl-PL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PL1602</a:t>
                      </a:r>
                      <a:endParaRPr lang="pl-PL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0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0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0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413595602"/>
                  </a:ext>
                </a:extLst>
              </a:tr>
            </a:tbl>
          </a:graphicData>
        </a:graphic>
      </p:graphicFrame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70C42E8E-5935-4B47-8A3B-BA43C6B86087}"/>
              </a:ext>
            </a:extLst>
          </p:cNvPr>
          <p:cNvSpPr txBox="1"/>
          <p:nvPr/>
        </p:nvSpPr>
        <p:spPr>
          <a:xfrm>
            <a:off x="508072" y="2370673"/>
            <a:ext cx="41710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/>
              <a:t>SO</a:t>
            </a:r>
            <a:r>
              <a:rPr lang="pl-PL" sz="1100" b="1" baseline="-25000" dirty="0"/>
              <a:t>2</a:t>
            </a:r>
          </a:p>
          <a:p>
            <a:r>
              <a:rPr lang="pl-PL" sz="1100" b="1" dirty="0" err="1"/>
              <a:t>NO</a:t>
            </a:r>
            <a:r>
              <a:rPr lang="pl-PL" sz="1100" b="1" baseline="-25000" dirty="0" err="1"/>
              <a:t>x</a:t>
            </a:r>
            <a:endParaRPr lang="pl-PL" sz="1100" b="1" baseline="-25000" dirty="0"/>
          </a:p>
          <a:p>
            <a:r>
              <a:rPr lang="pl-PL" sz="1100" b="1" dirty="0"/>
              <a:t>O</a:t>
            </a:r>
            <a:r>
              <a:rPr lang="pl-PL" sz="1100" b="1" baseline="-25000" dirty="0"/>
              <a:t>3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xmlns="" id="{9F2B9D0A-7C65-4D81-AC16-E8B0BD3EB4FA}"/>
              </a:ext>
            </a:extLst>
          </p:cNvPr>
          <p:cNvSpPr/>
          <p:nvPr/>
        </p:nvSpPr>
        <p:spPr>
          <a:xfrm>
            <a:off x="5413538" y="3819344"/>
            <a:ext cx="5827617" cy="1384995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pl-PL" sz="1200" dirty="0">
                <a:ea typeface="Times New Roman" panose="02020603050405020304" pitchFamily="18" charset="0"/>
                <a:cs typeface="Arial" panose="020B0604020202020204" pitchFamily="34" charset="0"/>
              </a:rPr>
              <a:t>Dla wszystkich substancji podlegających ocenie, strefy zaliczono do jednej z poniższych klas:</a:t>
            </a:r>
          </a:p>
          <a:p>
            <a:pPr algn="just">
              <a:defRPr/>
            </a:pPr>
            <a:endParaRPr lang="pl-PL" sz="1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0488" indent="-90488" algn="just">
              <a:buFont typeface="Symbol" panose="05050102010706020507" pitchFamily="18" charset="2"/>
              <a:buChar char=""/>
              <a:tabLst>
                <a:tab pos="481965" algn="l"/>
              </a:tabLst>
              <a:defRPr/>
            </a:pPr>
            <a:r>
              <a:rPr lang="pl-PL" sz="1200" dirty="0">
                <a:ea typeface="Times New Roman" panose="02020603050405020304" pitchFamily="18" charset="0"/>
                <a:cs typeface="Arial" panose="020B0604020202020204" pitchFamily="34" charset="0"/>
              </a:rPr>
              <a:t> klasa A, D1 (dla ozonu) - jeżeli stężenia zanieczyszczenia na jej terenie nie przekraczały odpowiednio poziomów dopuszczalnych, poziomów docelowych, poziomów celów długoterminowych,</a:t>
            </a:r>
          </a:p>
          <a:p>
            <a:pPr marL="90488" indent="-90488" algn="just">
              <a:buClr>
                <a:schemeClr val="tx1"/>
              </a:buClr>
              <a:buFont typeface="Symbol" panose="05050102010706020507" pitchFamily="18" charset="2"/>
              <a:buChar char=""/>
              <a:tabLst>
                <a:tab pos="481965" algn="l"/>
              </a:tabLst>
              <a:defRPr/>
            </a:pPr>
            <a:r>
              <a:rPr lang="pl-PL" sz="1200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klasa C, D2 </a:t>
            </a:r>
            <a:r>
              <a:rPr lang="pl-PL" sz="1200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(dla ozonu) </a:t>
            </a:r>
            <a:r>
              <a:rPr lang="pl-PL" sz="1200" dirty="0">
                <a:ea typeface="Times New Roman" panose="02020603050405020304" pitchFamily="18" charset="0"/>
                <a:cs typeface="Arial" panose="020B0604020202020204" pitchFamily="34" charset="0"/>
              </a:rPr>
              <a:t>- jeżeli stężenia zanieczyszczenia na jej terenie przekraczały poziomy dopuszczalne, docelowe, poziomów celów długoterminowych.</a:t>
            </a:r>
          </a:p>
        </p:txBody>
      </p:sp>
    </p:spTree>
    <p:extLst>
      <p:ext uri="{BB962C8B-B14F-4D97-AF65-F5344CB8AC3E}">
        <p14:creationId xmlns:p14="http://schemas.microsoft.com/office/powerpoint/2010/main" val="1798390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EB80F492-804C-4E40-AB59-65703BF8D7E6}"/>
              </a:ext>
            </a:extLst>
          </p:cNvPr>
          <p:cNvSpPr txBox="1"/>
          <p:nvPr/>
        </p:nvSpPr>
        <p:spPr>
          <a:xfrm>
            <a:off x="4183627" y="1721181"/>
            <a:ext cx="3715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dirty="0"/>
              <a:t>Program ochrony powietrza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8376E27C-2DF8-481F-A0D9-27DFA3FC4880}"/>
              </a:ext>
            </a:extLst>
          </p:cNvPr>
          <p:cNvSpPr/>
          <p:nvPr/>
        </p:nvSpPr>
        <p:spPr>
          <a:xfrm>
            <a:off x="452759" y="2516161"/>
            <a:ext cx="111769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/>
              <a:t>Dla stref, w których odnotowano przekroczenia dopuszczalnych oraz docelowych poziomów substancji </a:t>
            </a:r>
            <a:br>
              <a:rPr lang="pl-PL" sz="2000" dirty="0"/>
            </a:br>
            <a:r>
              <a:rPr lang="pl-PL" sz="2000" dirty="0"/>
              <a:t>w powietrzu i przyznano klasę </a:t>
            </a:r>
            <a:r>
              <a:rPr lang="pl-PL" sz="2000" b="1" dirty="0"/>
              <a:t>C </a:t>
            </a:r>
            <a:r>
              <a:rPr lang="pl-PL" sz="2000" dirty="0"/>
              <a:t>należy opracować i wdrożyć naprawcze </a:t>
            </a:r>
            <a:r>
              <a:rPr lang="pl-PL" sz="2000" b="1" dirty="0"/>
              <a:t>programy ochrony powietrza</a:t>
            </a:r>
            <a:r>
              <a:rPr lang="pl-PL" sz="2000" dirty="0"/>
              <a:t>, mające na celu zmniejszenie poziomu stężeń substancji zanieczyszczających powietrze. Zgodnie z art. 91 </a:t>
            </a:r>
            <a:r>
              <a:rPr lang="pl-PL" sz="2000" i="1" dirty="0"/>
              <a:t>ustawy Prawo ochrony środowiska</a:t>
            </a:r>
            <a:r>
              <a:rPr lang="pl-PL" sz="2000" dirty="0"/>
              <a:t>, obowiązek opracowania programu ochrony powietrza spoczywa na Zarządzie Województwa.</a:t>
            </a:r>
          </a:p>
          <a:p>
            <a:pPr algn="just"/>
            <a:endParaRPr lang="pl-PL" sz="2000" dirty="0"/>
          </a:p>
          <a:p>
            <a:pPr algn="just"/>
            <a:r>
              <a:rPr lang="pl-PL" sz="2000" dirty="0"/>
              <a:t>W naszym województwie obowiązuje aktualizacja „</a:t>
            </a:r>
            <a:r>
              <a:rPr lang="pl-PL" sz="2000" b="1" dirty="0"/>
              <a:t>Programu ochrony powietrza dla województwa opolskiego</a:t>
            </a:r>
            <a:r>
              <a:rPr lang="pl-PL" sz="2000" dirty="0"/>
              <a:t>” przejęta  Uchwałą Sejmiku Województwa Opolskiego z dnia 26 września 2023 r. </a:t>
            </a:r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4110189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6F576BFD-0B70-4EA1-9EFC-0A256D06E358}"/>
              </a:ext>
            </a:extLst>
          </p:cNvPr>
          <p:cNvSpPr/>
          <p:nvPr/>
        </p:nvSpPr>
        <p:spPr>
          <a:xfrm>
            <a:off x="1251835" y="1547130"/>
            <a:ext cx="96915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/>
              <a:t>Powiadomienia alertowe ogłoszone w sezonie grzewczym 2024/2025 roku dla pyłu PM10 </a:t>
            </a:r>
            <a:endParaRPr lang="pl-PL" sz="200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012F6EB7-82C5-4B8A-A5EA-5216E19683A6}"/>
              </a:ext>
            </a:extLst>
          </p:cNvPr>
          <p:cNvSpPr txBox="1"/>
          <p:nvPr/>
        </p:nvSpPr>
        <p:spPr>
          <a:xfrm>
            <a:off x="771787" y="2076447"/>
            <a:ext cx="104778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/>
              <a:t>W czasie sezonu zimowego 2024/2025, RWMŚ w Opolu wydał </a:t>
            </a:r>
            <a:r>
              <a:rPr lang="pl-PL" sz="2000" b="1" dirty="0"/>
              <a:t>20</a:t>
            </a:r>
            <a:r>
              <a:rPr lang="pl-PL" sz="2000" dirty="0"/>
              <a:t> powiadomień alertowych, </a:t>
            </a:r>
            <a:br>
              <a:rPr lang="pl-PL" sz="2000" dirty="0"/>
            </a:br>
            <a:r>
              <a:rPr lang="pl-PL" sz="2000" dirty="0"/>
              <a:t>które dotyczyły:</a:t>
            </a:r>
          </a:p>
          <a:p>
            <a:pPr algn="just"/>
            <a:endParaRPr lang="pl-PL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dirty="0"/>
              <a:t>ryzyka przekroczenia poziomu informowania – </a:t>
            </a:r>
            <a:r>
              <a:rPr lang="pl-PL" sz="2000" b="1" dirty="0"/>
              <a:t>11</a:t>
            </a:r>
            <a:r>
              <a:rPr lang="pl-PL" sz="2000" dirty="0"/>
              <a:t>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dirty="0"/>
              <a:t>przekroczenia poziomu informowania – </a:t>
            </a:r>
            <a:r>
              <a:rPr lang="pl-PL" sz="2000" b="1" dirty="0"/>
              <a:t>5</a:t>
            </a:r>
            <a:r>
              <a:rPr lang="pl-PL" sz="2000" dirty="0"/>
              <a:t>,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dirty="0"/>
              <a:t>ryzyka przekroczenia poziomu alarmowego – </a:t>
            </a:r>
            <a:r>
              <a:rPr lang="pl-PL" sz="2000" b="1" dirty="0"/>
              <a:t>6</a:t>
            </a:r>
            <a:r>
              <a:rPr lang="pl-PL" sz="2000" dirty="0"/>
              <a:t>,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dirty="0"/>
              <a:t>przekroczenia poziomu alarmowego – </a:t>
            </a:r>
            <a:r>
              <a:rPr lang="pl-PL" sz="2000" b="1" dirty="0"/>
              <a:t>4</a:t>
            </a:r>
            <a:r>
              <a:rPr lang="pl-PL" sz="2000" dirty="0"/>
              <a:t>.</a:t>
            </a:r>
          </a:p>
          <a:p>
            <a:endParaRPr lang="pl-PL" sz="2000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03B76115-DA57-4F6E-8A77-9C30E0B1BA18}"/>
              </a:ext>
            </a:extLst>
          </p:cNvPr>
          <p:cNvSpPr/>
          <p:nvPr/>
        </p:nvSpPr>
        <p:spPr>
          <a:xfrm>
            <a:off x="452761" y="4537609"/>
            <a:ext cx="111769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 przypadku stwierdzenia wystąpienia ryzyka przekroczenia lub przekroczenia poziomu informowania </a:t>
            </a:r>
            <a:br>
              <a:rPr lang="pl-PL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alarmowego, stosowne powiadomienie przekazywane jest do Wojewódzkiego Centrum Zarządzania Kryzysowego oraz do Zarządu Województwa. Dalsze działania podejmowane przez WCZK są uzależnione od zapisów w Planie Działań Krótkoterminowych, stanowiącego integralną część Programu Ochrony Powietrza. 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Dodatkowo, w przypadku stwierdzenia ryzyka wystąpienia poziomu alarmowego dla pyłu PM10, informowane jest również Rządowe Centrum Bezpieczeństwa.</a:t>
            </a:r>
          </a:p>
        </p:txBody>
      </p:sp>
    </p:spTree>
    <p:extLst>
      <p:ext uri="{BB962C8B-B14F-4D97-AF65-F5344CB8AC3E}">
        <p14:creationId xmlns:p14="http://schemas.microsoft.com/office/powerpoint/2010/main" val="689862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7CDD7AD-69C6-4D54-BC90-048878D8288B}"/>
              </a:ext>
            </a:extLst>
          </p:cNvPr>
          <p:cNvSpPr/>
          <p:nvPr/>
        </p:nvSpPr>
        <p:spPr>
          <a:xfrm>
            <a:off x="452759" y="656089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6F576BFD-0B70-4EA1-9EFC-0A256D06E358}"/>
              </a:ext>
            </a:extLst>
          </p:cNvPr>
          <p:cNvSpPr/>
          <p:nvPr/>
        </p:nvSpPr>
        <p:spPr>
          <a:xfrm>
            <a:off x="1870716" y="1037501"/>
            <a:ext cx="83615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200" b="1" dirty="0"/>
              <a:t>Dyrektywa 2024/2881 z dnia 23 października 2024 </a:t>
            </a:r>
            <a:br>
              <a:rPr lang="pl-PL" sz="2200" b="1" dirty="0"/>
            </a:br>
            <a:r>
              <a:rPr lang="pl-PL" sz="2200" b="1" dirty="0"/>
              <a:t>w sprawie jakości powietrza i czystszego powietrza dla Europy (AAQD)</a:t>
            </a:r>
            <a:endParaRPr lang="pl-PL" sz="2200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E81797A4-F778-4B75-96B2-3CEBA00D30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915184"/>
              </p:ext>
            </p:extLst>
          </p:nvPr>
        </p:nvGraphicFramePr>
        <p:xfrm>
          <a:off x="2025879" y="1757063"/>
          <a:ext cx="8030741" cy="48038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9381">
                  <a:extLst>
                    <a:ext uri="{9D8B030D-6E8A-4147-A177-3AD203B41FA5}">
                      <a16:colId xmlns:a16="http://schemas.microsoft.com/office/drawing/2014/main" xmlns="" val="1400110656"/>
                    </a:ext>
                  </a:extLst>
                </a:gridCol>
                <a:gridCol w="962957">
                  <a:extLst>
                    <a:ext uri="{9D8B030D-6E8A-4147-A177-3AD203B41FA5}">
                      <a16:colId xmlns:a16="http://schemas.microsoft.com/office/drawing/2014/main" xmlns="" val="2095224252"/>
                    </a:ext>
                  </a:extLst>
                </a:gridCol>
                <a:gridCol w="931178">
                  <a:extLst>
                    <a:ext uri="{9D8B030D-6E8A-4147-A177-3AD203B41FA5}">
                      <a16:colId xmlns:a16="http://schemas.microsoft.com/office/drawing/2014/main" xmlns="" val="3673633807"/>
                    </a:ext>
                  </a:extLst>
                </a:gridCol>
                <a:gridCol w="1149291">
                  <a:extLst>
                    <a:ext uri="{9D8B030D-6E8A-4147-A177-3AD203B41FA5}">
                      <a16:colId xmlns:a16="http://schemas.microsoft.com/office/drawing/2014/main" xmlns="" val="116177205"/>
                    </a:ext>
                  </a:extLst>
                </a:gridCol>
                <a:gridCol w="1249960">
                  <a:extLst>
                    <a:ext uri="{9D8B030D-6E8A-4147-A177-3AD203B41FA5}">
                      <a16:colId xmlns:a16="http://schemas.microsoft.com/office/drawing/2014/main" xmlns="" val="1722922363"/>
                    </a:ext>
                  </a:extLst>
                </a:gridCol>
                <a:gridCol w="1241571">
                  <a:extLst>
                    <a:ext uri="{9D8B030D-6E8A-4147-A177-3AD203B41FA5}">
                      <a16:colId xmlns:a16="http://schemas.microsoft.com/office/drawing/2014/main" xmlns="" val="2744312686"/>
                    </a:ext>
                  </a:extLst>
                </a:gridCol>
                <a:gridCol w="1216403">
                  <a:extLst>
                    <a:ext uri="{9D8B030D-6E8A-4147-A177-3AD203B41FA5}">
                      <a16:colId xmlns:a16="http://schemas.microsoft.com/office/drawing/2014/main" xmlns="" val="2724555744"/>
                    </a:ext>
                  </a:extLst>
                </a:gridCol>
              </a:tblGrid>
              <a:tr h="35626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Zanieczyszczenie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Okres uśredniania wyników pomiarów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Jednostka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Obecnie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Dyrektywa AAQD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38430039"/>
                  </a:ext>
                </a:extLst>
              </a:tr>
              <a:tr h="50481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Wartość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Częstość przekraczania </a:t>
                      </a:r>
                      <a:b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</a:b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w roku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Wartość dopuszczana do 2030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Częstość przekraczania </a:t>
                      </a:r>
                      <a:b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</a:b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w roku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4064420"/>
                  </a:ext>
                </a:extLst>
              </a:tr>
              <a:tr h="207024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Dwutlenek siarki (SO</a:t>
                      </a:r>
                      <a:r>
                        <a:rPr lang="pl-PL" sz="1000" baseline="-25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)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1-godz.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µg/m</a:t>
                      </a:r>
                      <a:r>
                        <a:rPr lang="pl-PL" sz="10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350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24 razy </a:t>
                      </a: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(godz.)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350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 razy </a:t>
                      </a: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(godz.)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22935791"/>
                  </a:ext>
                </a:extLst>
              </a:tr>
              <a:tr h="20702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24-godz.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µg/m</a:t>
                      </a:r>
                      <a:r>
                        <a:rPr lang="pl-PL" sz="10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125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 razy </a:t>
                      </a: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(dni)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50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18 razy </a:t>
                      </a: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(dni)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210068"/>
                  </a:ext>
                </a:extLst>
              </a:tr>
              <a:tr h="20702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rok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µg/m</a:t>
                      </a:r>
                      <a:r>
                        <a:rPr lang="pl-PL" sz="10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20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14974574"/>
                  </a:ext>
                </a:extLst>
              </a:tr>
              <a:tr h="207024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Dwutlenek azotu (NO</a:t>
                      </a:r>
                      <a:r>
                        <a:rPr lang="pl-PL" sz="1000" baseline="-25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)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1-godz.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µg/m</a:t>
                      </a:r>
                      <a:r>
                        <a:rPr lang="pl-PL" sz="10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200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18 razy </a:t>
                      </a: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(godz.)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200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 razy </a:t>
                      </a: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(godz.)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1909071"/>
                  </a:ext>
                </a:extLst>
              </a:tr>
              <a:tr h="20702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24-godz.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µg/m</a:t>
                      </a:r>
                      <a:r>
                        <a:rPr lang="pl-PL" sz="10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50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18 razy </a:t>
                      </a: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(dni)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34042579"/>
                  </a:ext>
                </a:extLst>
              </a:tr>
              <a:tr h="20702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rok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µg/m</a:t>
                      </a:r>
                      <a:r>
                        <a:rPr lang="pl-PL" sz="10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40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20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7407709"/>
                  </a:ext>
                </a:extLst>
              </a:tr>
              <a:tr h="192192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Tlenek węgla (CO)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8-godz.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µg/m</a:t>
                      </a:r>
                      <a:r>
                        <a:rPr lang="pl-PL" sz="10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10 000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10 000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16894133"/>
                  </a:ext>
                </a:extLst>
              </a:tr>
              <a:tr h="19219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24-godz.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µg/m</a:t>
                      </a:r>
                      <a:r>
                        <a:rPr lang="pl-PL" sz="10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4 000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18 razy </a:t>
                      </a: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(dni)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6758026"/>
                  </a:ext>
                </a:extLst>
              </a:tr>
              <a:tr h="2181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Benzen (C</a:t>
                      </a:r>
                      <a:r>
                        <a:rPr lang="pl-PL" sz="1000" baseline="-25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6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H</a:t>
                      </a:r>
                      <a:r>
                        <a:rPr lang="pl-PL" sz="1000" baseline="-25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6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)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655" marR="48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rok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µg/m</a:t>
                      </a:r>
                      <a:r>
                        <a:rPr lang="pl-PL" sz="10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3,4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64949643"/>
                  </a:ext>
                </a:extLst>
              </a:tr>
              <a:tr h="184558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Pył zawieszony PM10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24-godz.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µg/m</a:t>
                      </a:r>
                      <a:r>
                        <a:rPr lang="pl-PL" sz="10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50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35 razy </a:t>
                      </a: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(dni)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45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18 razy </a:t>
                      </a: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(dni)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4340798"/>
                  </a:ext>
                </a:extLst>
              </a:tr>
              <a:tr h="18455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rok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µg/m</a:t>
                      </a:r>
                      <a:r>
                        <a:rPr lang="pl-PL" sz="10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40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20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00759230"/>
                  </a:ext>
                </a:extLst>
              </a:tr>
              <a:tr h="192947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Pył zawieszony PM2,5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24-godz.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µg/m</a:t>
                      </a:r>
                      <a:r>
                        <a:rPr lang="pl-PL" sz="10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25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18 razy </a:t>
                      </a: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(dni)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1623380"/>
                  </a:ext>
                </a:extLst>
              </a:tr>
              <a:tr h="19294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rok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µg/m</a:t>
                      </a:r>
                      <a:r>
                        <a:rPr lang="pl-PL" sz="10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20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10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37262078"/>
                  </a:ext>
                </a:extLst>
              </a:tr>
              <a:tr h="2013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Ołów (Pb)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rok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µg/m</a:t>
                      </a:r>
                      <a:r>
                        <a:rPr lang="pl-PL" sz="10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0,5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0,5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6616486"/>
                  </a:ext>
                </a:extLst>
              </a:tr>
              <a:tr h="2013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Arsen (As)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rok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ng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/m</a:t>
                      </a:r>
                      <a:r>
                        <a:rPr lang="pl-PL" sz="10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6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6,0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04195519"/>
                  </a:ext>
                </a:extLst>
              </a:tr>
              <a:tr h="2013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Kadm (Cd)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rok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ng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/m</a:t>
                      </a:r>
                      <a:r>
                        <a:rPr lang="pl-PL" sz="10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5,0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27844510"/>
                  </a:ext>
                </a:extLst>
              </a:tr>
              <a:tr h="2013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Nikiel (Ni)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rok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ng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/m</a:t>
                      </a:r>
                      <a:r>
                        <a:rPr lang="pl-PL" sz="10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20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20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55888775"/>
                  </a:ext>
                </a:extLst>
              </a:tr>
              <a:tr h="18683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Benzo(a)</a:t>
                      </a:r>
                      <a:r>
                        <a:rPr lang="en-GB" sz="1000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piren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 </a:t>
                      </a: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(B(a)P)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rok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ng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/m</a:t>
                      </a:r>
                      <a:r>
                        <a:rPr lang="pl-PL" sz="10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1,0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35705892"/>
                  </a:ext>
                </a:extLst>
              </a:tr>
              <a:tr h="554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Ozon (O</a:t>
                      </a:r>
                      <a:r>
                        <a:rPr lang="pl-PL" sz="1000" baseline="-25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)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8-godz. 3 lata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µg/m</a:t>
                      </a:r>
                      <a:r>
                        <a:rPr lang="pl-PL" sz="10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120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25 razy</a:t>
                      </a: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 (dni)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120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25 razy </a:t>
                      </a: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(dni) do 2030</a:t>
                      </a: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/>
                      </a:r>
                      <a:b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</a:br>
                      <a:r>
                        <a:rPr lang="pl-PL" sz="10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18 razy </a:t>
                      </a: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(dni)</a:t>
                      </a:r>
                      <a:endParaRPr lang="pl-PL" sz="10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105729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6172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xmlns="" id="{A3388167-C153-4E81-8386-BF2A5DBC9E59}"/>
              </a:ext>
            </a:extLst>
          </p:cNvPr>
          <p:cNvSpPr/>
          <p:nvPr/>
        </p:nvSpPr>
        <p:spPr>
          <a:xfrm>
            <a:off x="2116816" y="1334219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Podział województwa opolskiego na strefy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xmlns="" id="{AB86D021-42C4-4BDD-8EF6-8F3B1D70CB7A}"/>
              </a:ext>
            </a:extLst>
          </p:cNvPr>
          <p:cNvSpPr/>
          <p:nvPr/>
        </p:nvSpPr>
        <p:spPr>
          <a:xfrm>
            <a:off x="5832894" y="2811853"/>
            <a:ext cx="57384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tx1"/>
              </a:buClr>
            </a:pPr>
            <a:r>
              <a:rPr lang="pl-PL" sz="2000" dirty="0"/>
              <a:t>Podział województwa opolskiego na strefy:</a:t>
            </a:r>
          </a:p>
          <a:p>
            <a:pPr algn="just">
              <a:buClr>
                <a:schemeClr val="tx1"/>
              </a:buClr>
            </a:pPr>
            <a:endParaRPr lang="pl-PL" sz="2000" dirty="0"/>
          </a:p>
          <a:p>
            <a:pPr marL="342900" indent="-342900" algn="just">
              <a:buClr>
                <a:schemeClr val="tx1"/>
              </a:buClr>
              <a:buFontTx/>
              <a:buChar char="-"/>
            </a:pPr>
            <a:r>
              <a:rPr lang="pl-PL" sz="2000" dirty="0"/>
              <a:t>miasto Opole</a:t>
            </a:r>
          </a:p>
          <a:p>
            <a:pPr lvl="1" algn="just">
              <a:buClr>
                <a:schemeClr val="tx1"/>
              </a:buClr>
            </a:pPr>
            <a:endParaRPr lang="pl-PL" sz="2000" dirty="0"/>
          </a:p>
          <a:p>
            <a:pPr marL="342900" indent="-342900">
              <a:buClr>
                <a:schemeClr val="tx1"/>
              </a:buClr>
              <a:buFontTx/>
              <a:buChar char="-"/>
            </a:pPr>
            <a:r>
              <a:rPr lang="pl-PL" sz="2000" dirty="0"/>
              <a:t>strefa opolska – obejmującą pozostały obszar województwa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pic>
        <p:nvPicPr>
          <p:cNvPr id="11" name="Obraz 10" descr="Obraz zawierający podział województwa opolskiego na dwie strefy: strefę miasto Opole i strefę opolską.">
            <a:extLst>
              <a:ext uri="{FF2B5EF4-FFF2-40B4-BE49-F238E27FC236}">
                <a16:creationId xmlns:a16="http://schemas.microsoft.com/office/drawing/2014/main" xmlns="" id="{B21D9B3D-3A24-4B8F-BF06-E2D7F05FB37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7393"/>
            <a:ext cx="5759450" cy="4072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3569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DDE6649D-14D1-4E75-A77F-A49344E3384B}"/>
              </a:ext>
            </a:extLst>
          </p:cNvPr>
          <p:cNvSpPr txBox="1"/>
          <p:nvPr/>
        </p:nvSpPr>
        <p:spPr>
          <a:xfrm>
            <a:off x="10088594" y="6514138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xmlns="" id="{BD75081F-03F9-457C-ABB5-9A3BA5DF799A}"/>
              </a:ext>
            </a:extLst>
          </p:cNvPr>
          <p:cNvSpPr/>
          <p:nvPr/>
        </p:nvSpPr>
        <p:spPr>
          <a:xfrm>
            <a:off x="-136354" y="1113016"/>
            <a:ext cx="966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Portal Jakości Powietrza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D20577DB-6523-4E00-851B-57E864D0805A}"/>
              </a:ext>
            </a:extLst>
          </p:cNvPr>
          <p:cNvSpPr/>
          <p:nvPr/>
        </p:nvSpPr>
        <p:spPr>
          <a:xfrm>
            <a:off x="6386731" y="1160086"/>
            <a:ext cx="4161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/>
              <a:t>(https://powietrze.gios.gov.pl/pjp/home)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DC77B7D9-7A30-42D5-9A32-82F85DC559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" t="15810" r="50872" b="6656"/>
          <a:stretch/>
        </p:blipFill>
        <p:spPr>
          <a:xfrm>
            <a:off x="390198" y="1641397"/>
            <a:ext cx="5570289" cy="2496933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FD5503D6-A320-4A47-89DE-DDA40950BD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831" r="50734" b="7635"/>
          <a:stretch/>
        </p:blipFill>
        <p:spPr>
          <a:xfrm>
            <a:off x="6041252" y="1599452"/>
            <a:ext cx="5686228" cy="2516864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5BDD893A-3577-4F18-B4AA-160C8D3B7D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2" t="15076" r="50448" b="6147"/>
          <a:stretch/>
        </p:blipFill>
        <p:spPr>
          <a:xfrm>
            <a:off x="390198" y="4257394"/>
            <a:ext cx="5570289" cy="2515119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DE21BC22-D291-4EE3-B541-6E18039D2F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8" t="13551" r="50449" b="4455"/>
          <a:stretch/>
        </p:blipFill>
        <p:spPr>
          <a:xfrm>
            <a:off x="6096000" y="4138330"/>
            <a:ext cx="5643241" cy="268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50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DDE6649D-14D1-4E75-A77F-A49344E3384B}"/>
              </a:ext>
            </a:extLst>
          </p:cNvPr>
          <p:cNvSpPr txBox="1"/>
          <p:nvPr/>
        </p:nvSpPr>
        <p:spPr>
          <a:xfrm>
            <a:off x="10088594" y="6514138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xmlns="" id="{BD75081F-03F9-457C-ABB5-9A3BA5DF799A}"/>
              </a:ext>
            </a:extLst>
          </p:cNvPr>
          <p:cNvSpPr/>
          <p:nvPr/>
        </p:nvSpPr>
        <p:spPr>
          <a:xfrm>
            <a:off x="1208902" y="1212396"/>
            <a:ext cx="966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Aplikacja mobilna „Jakość powietrza w Polsce”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BAA80E8-777C-4A7B-B4A9-F4711C3753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"/>
          <a:stretch/>
        </p:blipFill>
        <p:spPr>
          <a:xfrm>
            <a:off x="1068475" y="1881941"/>
            <a:ext cx="2134923" cy="458429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E325C737-B538-483D-89E4-E44D69A467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3"/>
          <a:stretch/>
        </p:blipFill>
        <p:spPr>
          <a:xfrm>
            <a:off x="3659399" y="1881941"/>
            <a:ext cx="2121545" cy="4584296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4DE692BA-35A7-42F4-9F3F-9B0170C91E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"/>
          <a:stretch/>
        </p:blipFill>
        <p:spPr>
          <a:xfrm>
            <a:off x="6250284" y="1881941"/>
            <a:ext cx="2121545" cy="4589877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xmlns="" id="{A75965C4-F8AD-4670-8670-7CA8834248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"/>
          <a:stretch/>
        </p:blipFill>
        <p:spPr>
          <a:xfrm>
            <a:off x="8841169" y="1881942"/>
            <a:ext cx="2121545" cy="458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181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7F2D4599-64AB-4F2C-A053-AC80FC3657C0}"/>
              </a:ext>
            </a:extLst>
          </p:cNvPr>
          <p:cNvSpPr txBox="1"/>
          <p:nvPr/>
        </p:nvSpPr>
        <p:spPr>
          <a:xfrm>
            <a:off x="3394958" y="2489543"/>
            <a:ext cx="5292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/>
              <a:t>Dziękuję za uwagę 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5205FA8C-803E-44B9-97DF-A8FE036C39A7}"/>
              </a:ext>
            </a:extLst>
          </p:cNvPr>
          <p:cNvSpPr txBox="1"/>
          <p:nvPr/>
        </p:nvSpPr>
        <p:spPr>
          <a:xfrm>
            <a:off x="390060" y="6011866"/>
            <a:ext cx="1117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Źródło danych: Państwowy Monitoring Środowiska – Główny Inspektorat Ochrony Środowiska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FE21E5F3-1267-4626-86FE-E575A1EA8E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4F3BC531-1C87-450D-8B9D-D8575FBBF2BB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4E364118-6676-4389-A705-FB93DA134E1A}"/>
              </a:ext>
            </a:extLst>
          </p:cNvPr>
          <p:cNvSpPr txBox="1"/>
          <p:nvPr/>
        </p:nvSpPr>
        <p:spPr>
          <a:xfrm>
            <a:off x="5978553" y="3918471"/>
            <a:ext cx="53689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Główny Inspektorat Ochrony Środowiska</a:t>
            </a:r>
          </a:p>
          <a:p>
            <a:r>
              <a:rPr lang="pl-PL" dirty="0"/>
              <a:t>Departament Monitoringu Środowiska</a:t>
            </a:r>
          </a:p>
          <a:p>
            <a:r>
              <a:rPr lang="pl-PL" dirty="0"/>
              <a:t>Regionalny Wydział Monitoringu Środowiska w Opolu</a:t>
            </a:r>
          </a:p>
          <a:p>
            <a:r>
              <a:rPr lang="pl-PL" dirty="0"/>
              <a:t>ul. Nysy Łużyckiej 42, 45-035 Opole</a:t>
            </a:r>
          </a:p>
          <a:p>
            <a:r>
              <a:rPr lang="pl-PL" dirty="0"/>
              <a:t>rwmsopole@gios.gov.pl</a:t>
            </a:r>
          </a:p>
        </p:txBody>
      </p:sp>
    </p:spTree>
    <p:extLst>
      <p:ext uri="{BB962C8B-B14F-4D97-AF65-F5344CB8AC3E}">
        <p14:creationId xmlns:p14="http://schemas.microsoft.com/office/powerpoint/2010/main" val="192788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7B830F2-1D4E-4209-9607-D84697601903}"/>
              </a:ext>
            </a:extLst>
          </p:cNvPr>
          <p:cNvSpPr/>
          <p:nvPr/>
        </p:nvSpPr>
        <p:spPr>
          <a:xfrm>
            <a:off x="452761" y="427565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96FFA0C7-6C2D-495A-8BD8-0044FE737F37}"/>
              </a:ext>
            </a:extLst>
          </p:cNvPr>
          <p:cNvSpPr/>
          <p:nvPr/>
        </p:nvSpPr>
        <p:spPr>
          <a:xfrm>
            <a:off x="452759" y="1953177"/>
            <a:ext cx="7687195" cy="2900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</a:pPr>
            <a:r>
              <a:rPr lang="pl-PL" dirty="0">
                <a:cs typeface="Arial" panose="020B0604020202020204" pitchFamily="34" charset="0"/>
              </a:rPr>
              <a:t>Na terenie województwa opolskiego w 2024 roku funkcjonowały następujące stacje pomiarowe: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l-PL" b="1" dirty="0">
                <a:cs typeface="Arial" panose="020B0604020202020204" pitchFamily="34" charset="0"/>
              </a:rPr>
              <a:t>Opole, os. Armii Krajowej </a:t>
            </a:r>
            <a:r>
              <a:rPr lang="pl-PL" dirty="0">
                <a:cs typeface="Arial" panose="020B0604020202020204" pitchFamily="34" charset="0"/>
              </a:rPr>
              <a:t>– pomiary automatyczne w zakresie: benzenu, dwutlenku siarki, dwutlenku azotu, ozonu, tlenku węgla </a:t>
            </a:r>
            <a:br>
              <a:rPr lang="pl-PL" dirty="0">
                <a:cs typeface="Arial" panose="020B0604020202020204" pitchFamily="34" charset="0"/>
              </a:rPr>
            </a:br>
            <a:r>
              <a:rPr lang="pl-PL" dirty="0">
                <a:cs typeface="Arial" panose="020B0604020202020204" pitchFamily="34" charset="0"/>
              </a:rPr>
              <a:t>oraz pomiary manualne w zakresie: </a:t>
            </a:r>
            <a:r>
              <a:rPr lang="pl-PL" dirty="0"/>
              <a:t>pyłu zawieszonego PM10 i PM2,5, arsenu, kadmu, niklu, ołowiu, </a:t>
            </a:r>
            <a:r>
              <a:rPr lang="pl-PL" dirty="0" err="1"/>
              <a:t>benzo</a:t>
            </a:r>
            <a:r>
              <a:rPr lang="pl-PL" dirty="0"/>
              <a:t>(a)</a:t>
            </a:r>
            <a:r>
              <a:rPr lang="pl-PL" dirty="0" err="1"/>
              <a:t>pirenu</a:t>
            </a:r>
            <a:r>
              <a:rPr lang="pl-PL" dirty="0"/>
              <a:t>, </a:t>
            </a:r>
            <a:r>
              <a:rPr lang="pl-PL" dirty="0" err="1"/>
              <a:t>benzo</a:t>
            </a:r>
            <a:r>
              <a:rPr lang="pl-PL" dirty="0"/>
              <a:t>(a)antracen, </a:t>
            </a:r>
            <a:r>
              <a:rPr lang="pl-PL" dirty="0" err="1"/>
              <a:t>benzo</a:t>
            </a:r>
            <a:r>
              <a:rPr lang="pl-PL" dirty="0"/>
              <a:t>(b)</a:t>
            </a:r>
            <a:r>
              <a:rPr lang="pl-PL" dirty="0" err="1"/>
              <a:t>fluoranten</a:t>
            </a:r>
            <a:r>
              <a:rPr lang="pl-PL" dirty="0"/>
              <a:t>, </a:t>
            </a:r>
            <a:r>
              <a:rPr lang="pl-PL" dirty="0" err="1"/>
              <a:t>benzo</a:t>
            </a:r>
            <a:r>
              <a:rPr lang="pl-PL" dirty="0"/>
              <a:t>(j)</a:t>
            </a:r>
            <a:r>
              <a:rPr lang="pl-PL" dirty="0" err="1"/>
              <a:t>fluoranten</a:t>
            </a:r>
            <a:r>
              <a:rPr lang="pl-PL" dirty="0"/>
              <a:t>, </a:t>
            </a:r>
            <a:r>
              <a:rPr lang="pl-PL" dirty="0" err="1"/>
              <a:t>benzo</a:t>
            </a:r>
            <a:r>
              <a:rPr lang="pl-PL" dirty="0"/>
              <a:t>(k)</a:t>
            </a:r>
            <a:r>
              <a:rPr lang="pl-PL" dirty="0" err="1"/>
              <a:t>fluoranten</a:t>
            </a:r>
            <a:r>
              <a:rPr lang="pl-PL" dirty="0"/>
              <a:t>, </a:t>
            </a:r>
            <a:r>
              <a:rPr lang="pl-PL" dirty="0" err="1"/>
              <a:t>dibenzo</a:t>
            </a:r>
            <a:r>
              <a:rPr lang="pl-PL" dirty="0"/>
              <a:t>(</a:t>
            </a:r>
            <a:r>
              <a:rPr lang="pl-PL" dirty="0" err="1"/>
              <a:t>a,h</a:t>
            </a:r>
            <a:r>
              <a:rPr lang="pl-PL" dirty="0"/>
              <a:t>)antracen, </a:t>
            </a:r>
            <a:r>
              <a:rPr lang="pl-PL" dirty="0" err="1"/>
              <a:t>indeno</a:t>
            </a:r>
            <a:r>
              <a:rPr lang="pl-PL" dirty="0"/>
              <a:t>(1,2,3-cd)</a:t>
            </a:r>
            <a:r>
              <a:rPr lang="pl-PL" dirty="0" err="1"/>
              <a:t>piren</a:t>
            </a:r>
            <a:r>
              <a:rPr lang="pl-PL" dirty="0"/>
              <a:t>,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l-PL" b="1" dirty="0">
                <a:cs typeface="Arial" panose="020B0604020202020204" pitchFamily="34" charset="0"/>
              </a:rPr>
              <a:t>Opole, ul. Koszyka </a:t>
            </a:r>
            <a:r>
              <a:rPr lang="pl-PL" dirty="0">
                <a:cs typeface="Arial" panose="020B0604020202020204" pitchFamily="34" charset="0"/>
              </a:rPr>
              <a:t>–</a:t>
            </a:r>
            <a:r>
              <a:rPr lang="pl-PL" b="1" dirty="0">
                <a:cs typeface="Arial" panose="020B0604020202020204" pitchFamily="34" charset="0"/>
              </a:rPr>
              <a:t> </a:t>
            </a:r>
            <a:r>
              <a:rPr lang="pl-PL" dirty="0">
                <a:cs typeface="Arial" panose="020B0604020202020204" pitchFamily="34" charset="0"/>
              </a:rPr>
              <a:t>pomiary automatyczne w zakresie: pyłu </a:t>
            </a:r>
            <a:r>
              <a:rPr lang="pl-PL" dirty="0"/>
              <a:t>zawieszonego PM10 i PM2,5,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5A66B0CB-CEA7-4266-8061-1FFE1290104F}"/>
              </a:ext>
            </a:extLst>
          </p:cNvPr>
          <p:cNvSpPr txBox="1"/>
          <p:nvPr/>
        </p:nvSpPr>
        <p:spPr>
          <a:xfrm>
            <a:off x="9044259" y="5735478"/>
            <a:ext cx="2611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Stacja pomiarowa w Opolu, ul. Koszyka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BF9B9A01-23FD-4F7F-8A46-37239116437E}"/>
              </a:ext>
            </a:extLst>
          </p:cNvPr>
          <p:cNvSpPr/>
          <p:nvPr/>
        </p:nvSpPr>
        <p:spPr>
          <a:xfrm>
            <a:off x="658179" y="1353013"/>
            <a:ext cx="108756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System pomiarowy w województwie opolskim w 2024 roku – strefa miasto Opole</a:t>
            </a:r>
            <a:endParaRPr lang="pl-PL" sz="2400" b="1" baseline="-25000" dirty="0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2660A452-1884-41C9-AE80-55ACE8B059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928" y="2090540"/>
            <a:ext cx="2669623" cy="356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09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7B830F2-1D4E-4209-9607-D84697601903}"/>
              </a:ext>
            </a:extLst>
          </p:cNvPr>
          <p:cNvSpPr/>
          <p:nvPr/>
        </p:nvSpPr>
        <p:spPr>
          <a:xfrm>
            <a:off x="452761" y="427565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96FFA0C7-6C2D-495A-8BD8-0044FE737F37}"/>
              </a:ext>
            </a:extLst>
          </p:cNvPr>
          <p:cNvSpPr/>
          <p:nvPr/>
        </p:nvSpPr>
        <p:spPr>
          <a:xfrm>
            <a:off x="397951" y="1762921"/>
            <a:ext cx="881659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l-PL" sz="1600" b="1" dirty="0"/>
              <a:t>Brzeg, ul. Poprzeczna </a:t>
            </a:r>
            <a:r>
              <a:rPr lang="pl-PL" sz="1600" dirty="0">
                <a:cs typeface="Arial" panose="020B0604020202020204" pitchFamily="34" charset="0"/>
              </a:rPr>
              <a:t>– </a:t>
            </a:r>
            <a:r>
              <a:rPr lang="pl-PL" sz="1600" dirty="0"/>
              <a:t>pomiary automatyczne w zakresie pyłu zawieszonego PM10,</a:t>
            </a:r>
            <a:endParaRPr lang="pl-PL" sz="1600" b="1" dirty="0"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l-PL" sz="1600" b="1" dirty="0"/>
              <a:t>Głubczyce, ul. Ratuszowa </a:t>
            </a:r>
            <a:r>
              <a:rPr lang="pl-PL" sz="1600" dirty="0">
                <a:cs typeface="Arial" panose="020B0604020202020204" pitchFamily="34" charset="0"/>
              </a:rPr>
              <a:t>– </a:t>
            </a:r>
            <a:r>
              <a:rPr lang="pl-PL" sz="1600" dirty="0"/>
              <a:t>pomiary automatyczne w zakresie pyłu zawieszonego PM10,</a:t>
            </a:r>
            <a:endParaRPr lang="pl-PL" sz="1600" b="1" dirty="0"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l-PL" sz="1600" b="1" dirty="0">
                <a:cs typeface="Arial" panose="020B0604020202020204" pitchFamily="34" charset="0"/>
              </a:rPr>
              <a:t>Kędzierzyn-Koźle, ul. Śmiałego </a:t>
            </a:r>
            <a:r>
              <a:rPr lang="pl-PL" sz="1600" dirty="0">
                <a:cs typeface="Arial" panose="020B0604020202020204" pitchFamily="34" charset="0"/>
              </a:rPr>
              <a:t>– pomiary automatyczne w zakresie: </a:t>
            </a:r>
            <a:r>
              <a:rPr lang="pl-PL" sz="1600" dirty="0"/>
              <a:t>benzenu, dwutlenku siarki, dwutlenku azotu, ozonu, tlenku węgla, </a:t>
            </a:r>
            <a:r>
              <a:rPr lang="pl-PL" sz="1600" dirty="0">
                <a:cs typeface="Arial" panose="020B0604020202020204" pitchFamily="34" charset="0"/>
              </a:rPr>
              <a:t>pyłu </a:t>
            </a:r>
            <a:r>
              <a:rPr lang="pl-PL" sz="1600" dirty="0"/>
              <a:t>zawieszonego PM10 i PM2,5 oraz pomiary manualne </a:t>
            </a:r>
            <a:br>
              <a:rPr lang="pl-PL" sz="1600" dirty="0"/>
            </a:br>
            <a:r>
              <a:rPr lang="pl-PL" sz="1600" dirty="0"/>
              <a:t>w zakresie: pyłu zawieszonego PM10 i </a:t>
            </a:r>
            <a:r>
              <a:rPr lang="pl-PL" sz="1600" dirty="0" err="1"/>
              <a:t>benzo</a:t>
            </a:r>
            <a:r>
              <a:rPr lang="pl-PL" sz="1600" dirty="0"/>
              <a:t>(a)</a:t>
            </a:r>
            <a:r>
              <a:rPr lang="pl-PL" sz="1600" dirty="0" err="1"/>
              <a:t>pirenu</a:t>
            </a:r>
            <a:r>
              <a:rPr lang="pl-PL" sz="1600" dirty="0"/>
              <a:t>, </a:t>
            </a:r>
            <a:endParaRPr lang="pl-PL" sz="1600" dirty="0"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l-PL" sz="1600" b="1" dirty="0">
                <a:cs typeface="Arial" panose="020B0604020202020204" pitchFamily="34" charset="0"/>
              </a:rPr>
              <a:t>Kędzierzyn-Koźle, ul. Kościuszki </a:t>
            </a:r>
            <a:r>
              <a:rPr lang="pl-PL" sz="1600" dirty="0">
                <a:cs typeface="Arial" panose="020B0604020202020204" pitchFamily="34" charset="0"/>
              </a:rPr>
              <a:t>– </a:t>
            </a:r>
            <a:r>
              <a:rPr lang="pl-PL" sz="1600" dirty="0"/>
              <a:t>pomiary pasywne w zakresie benzenu,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l-PL" sz="1600" b="1" dirty="0">
                <a:cs typeface="Arial" panose="020B0604020202020204" pitchFamily="34" charset="0"/>
              </a:rPr>
              <a:t>Kędzierzyn-Koźle, ul. Ks. Opolskich </a:t>
            </a:r>
            <a:r>
              <a:rPr lang="pl-PL" sz="1600" dirty="0">
                <a:cs typeface="Arial" panose="020B0604020202020204" pitchFamily="34" charset="0"/>
              </a:rPr>
              <a:t>– </a:t>
            </a:r>
            <a:r>
              <a:rPr lang="pl-PL" sz="1600" dirty="0"/>
              <a:t>pomiary pasywne w zakresie benzenu,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l-PL" sz="1600" b="1" dirty="0">
                <a:cs typeface="Arial" panose="020B0604020202020204" pitchFamily="34" charset="0"/>
              </a:rPr>
              <a:t>Kędzierzyn-Koźle, ul. Skarbowa </a:t>
            </a:r>
            <a:r>
              <a:rPr lang="pl-PL" sz="1600" dirty="0">
                <a:cs typeface="Arial" panose="020B0604020202020204" pitchFamily="34" charset="0"/>
              </a:rPr>
              <a:t>– </a:t>
            </a:r>
            <a:r>
              <a:rPr lang="pl-PL" sz="1600" dirty="0"/>
              <a:t>pomiary pasywne w zakresie benzenu,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l-PL" sz="1600" b="1" dirty="0">
                <a:cs typeface="Arial" panose="020B0604020202020204" pitchFamily="34" charset="0"/>
              </a:rPr>
              <a:t>Kędzierzyn-Koźle, ul. Szkolna </a:t>
            </a:r>
            <a:r>
              <a:rPr lang="pl-PL" sz="1600" dirty="0">
                <a:cs typeface="Arial" panose="020B0604020202020204" pitchFamily="34" charset="0"/>
              </a:rPr>
              <a:t>– </a:t>
            </a:r>
            <a:r>
              <a:rPr lang="pl-PL" sz="1600" dirty="0"/>
              <a:t>pomiary pasywne w zakresie benzenu,</a:t>
            </a:r>
            <a:endParaRPr lang="pl-PL" sz="1600" b="1" dirty="0"/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l-PL" sz="1600" b="1" dirty="0"/>
              <a:t>Kluczbork, ul. Mickiewicza </a:t>
            </a:r>
            <a:r>
              <a:rPr lang="pl-PL" sz="1600" dirty="0">
                <a:cs typeface="Arial" panose="020B0604020202020204" pitchFamily="34" charset="0"/>
              </a:rPr>
              <a:t>– </a:t>
            </a:r>
            <a:r>
              <a:rPr lang="pl-PL" sz="1600" dirty="0"/>
              <a:t>pomiary manualne w zakresie: pyłu zawieszonego PM10 i PM2,5 </a:t>
            </a:r>
            <a:br>
              <a:rPr lang="pl-PL" sz="1600" dirty="0"/>
            </a:br>
            <a:r>
              <a:rPr lang="pl-PL" sz="1600" dirty="0"/>
              <a:t>oraz </a:t>
            </a:r>
            <a:r>
              <a:rPr lang="pl-PL" sz="1600" dirty="0" err="1"/>
              <a:t>benzo</a:t>
            </a:r>
            <a:r>
              <a:rPr lang="pl-PL" sz="1600" dirty="0"/>
              <a:t>(a)</a:t>
            </a:r>
            <a:r>
              <a:rPr lang="pl-PL" sz="1600" dirty="0" err="1"/>
              <a:t>pirenu</a:t>
            </a:r>
            <a:r>
              <a:rPr lang="pl-PL" sz="1600" dirty="0"/>
              <a:t>,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l-PL" sz="1600" b="1" dirty="0"/>
              <a:t>Nysa, ul. Rodziewiczówny </a:t>
            </a:r>
            <a:r>
              <a:rPr lang="pl-PL" sz="1600" dirty="0">
                <a:cs typeface="Arial" panose="020B0604020202020204" pitchFamily="34" charset="0"/>
              </a:rPr>
              <a:t>– pomiary automatyczne w zakresie pyłu </a:t>
            </a:r>
            <a:r>
              <a:rPr lang="pl-PL" sz="1600" dirty="0"/>
              <a:t>zawieszonego PM10,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l-PL" sz="1600" b="1" dirty="0"/>
              <a:t>Olesno, ul. Słowackiego </a:t>
            </a:r>
            <a:r>
              <a:rPr lang="pl-PL" sz="1600" dirty="0">
                <a:cs typeface="Arial" panose="020B0604020202020204" pitchFamily="34" charset="0"/>
              </a:rPr>
              <a:t>– pomiary automatyczne w zakresie: pyłu </a:t>
            </a:r>
            <a:r>
              <a:rPr lang="pl-PL" sz="1600" dirty="0"/>
              <a:t>zawieszonego PM10, dwutlenku azotu i ozonu,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l-PL" sz="1600" b="1" dirty="0"/>
              <a:t>Strzelce Opolskie, ul. Kard. Wyszyńskiego </a:t>
            </a:r>
            <a:r>
              <a:rPr lang="pl-PL" sz="1600" dirty="0">
                <a:cs typeface="Arial" panose="020B0604020202020204" pitchFamily="34" charset="0"/>
              </a:rPr>
              <a:t>– </a:t>
            </a:r>
            <a:r>
              <a:rPr lang="pl-PL" sz="1600" dirty="0"/>
              <a:t>pomiary automatyczne w zakresie: benzenu, pyłu zawieszonego PM10 i PM2,5 oraz pomiary manualne w zakresie: pyłu zawieszonego PM10, arsenu, kadmu, niklu, ołowiu i </a:t>
            </a:r>
            <a:r>
              <a:rPr lang="pl-PL" sz="1600" dirty="0" err="1"/>
              <a:t>benzo</a:t>
            </a:r>
            <a:r>
              <a:rPr lang="pl-PL" sz="1600" dirty="0"/>
              <a:t>(a)</a:t>
            </a:r>
            <a:r>
              <a:rPr lang="pl-PL" sz="1600" dirty="0" err="1"/>
              <a:t>pirenu</a:t>
            </a:r>
            <a:r>
              <a:rPr lang="pl-PL" sz="1600" dirty="0"/>
              <a:t>,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l-PL" sz="1600" b="1" dirty="0">
                <a:cs typeface="Arial" panose="020B0604020202020204" pitchFamily="34" charset="0"/>
              </a:rPr>
              <a:t>Zdzieszowice, ul. Piastów </a:t>
            </a:r>
            <a:r>
              <a:rPr lang="pl-PL" sz="1600" dirty="0">
                <a:cs typeface="Arial" panose="020B0604020202020204" pitchFamily="34" charset="0"/>
              </a:rPr>
              <a:t>–  pomiary automatyczne w zakresie: </a:t>
            </a:r>
            <a:r>
              <a:rPr lang="pl-PL" sz="1600" dirty="0"/>
              <a:t>benzenu i </a:t>
            </a:r>
            <a:r>
              <a:rPr lang="pl-PL" sz="1600" dirty="0">
                <a:cs typeface="Arial" panose="020B0604020202020204" pitchFamily="34" charset="0"/>
              </a:rPr>
              <a:t>pyłu </a:t>
            </a:r>
            <a:r>
              <a:rPr lang="pl-PL" sz="1600" dirty="0"/>
              <a:t>zawieszonego PM10.</a:t>
            </a:r>
            <a:endParaRPr lang="pl-PL" sz="1600" dirty="0">
              <a:solidFill>
                <a:srgbClr val="FF0000"/>
              </a:solidFill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17A0AEBE-C404-41C1-A2A5-85838110D2F1}"/>
              </a:ext>
            </a:extLst>
          </p:cNvPr>
          <p:cNvSpPr/>
          <p:nvPr/>
        </p:nvSpPr>
        <p:spPr>
          <a:xfrm>
            <a:off x="1133306" y="1251481"/>
            <a:ext cx="98158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b="1" dirty="0"/>
              <a:t>System pomiarowy w województwie opolskim w 2024 roku – strefa opolska</a:t>
            </a:r>
            <a:endParaRPr lang="pl-PL" sz="2400" b="1" baseline="-25000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EB06B660-50E4-458C-AD33-2642C6A11727}"/>
              </a:ext>
            </a:extLst>
          </p:cNvPr>
          <p:cNvSpPr txBox="1"/>
          <p:nvPr/>
        </p:nvSpPr>
        <p:spPr>
          <a:xfrm>
            <a:off x="9446328" y="5520989"/>
            <a:ext cx="1947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Stacja pomiarowa w Oleśnie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B6F38DEF-D1E2-44E4-9F26-50EBDF10D8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12008" y="2678771"/>
            <a:ext cx="3220271" cy="24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23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7B830F2-1D4E-4209-9607-D84697601903}"/>
              </a:ext>
            </a:extLst>
          </p:cNvPr>
          <p:cNvSpPr/>
          <p:nvPr/>
        </p:nvSpPr>
        <p:spPr>
          <a:xfrm>
            <a:off x="452762" y="444548"/>
            <a:ext cx="11075881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xmlns="" id="{A3388167-C153-4E81-8386-BF2A5DBC9E59}"/>
              </a:ext>
            </a:extLst>
          </p:cNvPr>
          <p:cNvSpPr/>
          <p:nvPr/>
        </p:nvSpPr>
        <p:spPr>
          <a:xfrm>
            <a:off x="1531703" y="1284464"/>
            <a:ext cx="9518834" cy="46166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Stacje pomiarowe w województwie opolskim w 2024 roku</a:t>
            </a:r>
            <a:endParaRPr lang="pl-PL" sz="2400" b="1" baseline="-25000" dirty="0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pic>
        <p:nvPicPr>
          <p:cNvPr id="15" name="Obraz 14" descr="Obraz zawierający rozmieszczenie stacji tła miejskiego na terenie województwa opolskiego wykorzystanych w ocenie za rok 2024.">
            <a:extLst>
              <a:ext uri="{FF2B5EF4-FFF2-40B4-BE49-F238E27FC236}">
                <a16:creationId xmlns:a16="http://schemas.microsoft.com/office/drawing/2014/main" xmlns="" id="{44EBE51B-879A-4EE7-9AA1-844EF21AAB4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87" y="1939714"/>
            <a:ext cx="5601335" cy="3959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az 15" descr="Obraz zawierający rozmieszczenie stacji pasywnych benzenu na terenie województwa opolskiego wykorzystanych w ocenie za rok 2024.">
            <a:extLst>
              <a:ext uri="{FF2B5EF4-FFF2-40B4-BE49-F238E27FC236}">
                <a16:creationId xmlns:a16="http://schemas.microsoft.com/office/drawing/2014/main" xmlns="" id="{759E348D-4923-456A-ACAD-1FDB2F745BE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39714"/>
            <a:ext cx="5601335" cy="39598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2176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Wykres 20" descr="Obraz przedstawiający wykres udziałów źródeł emisji  tlenków siarki w województwie opolskim. SOx emisja komunalno-bytowa - 31%, transport drogowy 0,2%, emisja punktowa 69%,  inne źródła &lt;0,1%.">
            <a:extLst>
              <a:ext uri="{FF2B5EF4-FFF2-40B4-BE49-F238E27FC236}">
                <a16:creationId xmlns:a16="http://schemas.microsoft.com/office/drawing/2014/main" xmlns="" id="{9BF00ECF-2AA4-4941-AE8C-EA7A4B1878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737430"/>
              </p:ext>
            </p:extLst>
          </p:nvPr>
        </p:nvGraphicFramePr>
        <p:xfrm>
          <a:off x="345089" y="2149993"/>
          <a:ext cx="2383615" cy="2377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" name="Wykres 21" descr="Obraz przedstawiający wykres udziałów źródeł emisji tlenków azotu w województwie opolskim. NOx, emisja komunalno-bytowa - 6%, transport drogowy 20%, emisja punktowa 57%, inne źródła 18%.">
            <a:extLst>
              <a:ext uri="{FF2B5EF4-FFF2-40B4-BE49-F238E27FC236}">
                <a16:creationId xmlns:a16="http://schemas.microsoft.com/office/drawing/2014/main" xmlns="" id="{3E6549FC-9837-4A2C-9506-3309661090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0646591"/>
              </p:ext>
            </p:extLst>
          </p:nvPr>
        </p:nvGraphicFramePr>
        <p:xfrm>
          <a:off x="3160693" y="2149993"/>
          <a:ext cx="2383615" cy="2377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4" name="Wykres 23" descr="Obraz przedstawiający wykres udziałów źródeł emisji pyłu zawieszonego PM2,5 w województwie opolskim. PM2,5 emisja komunalno-bytowa - 86%, transport drogowy 5%, emisja punktowa 8%, hałdy i wyrobiska 0,1%, inne źródła 2%.">
            <a:extLst>
              <a:ext uri="{FF2B5EF4-FFF2-40B4-BE49-F238E27FC236}">
                <a16:creationId xmlns:a16="http://schemas.microsoft.com/office/drawing/2014/main" xmlns="" id="{2DBAE796-94CA-4D31-9AC4-796F4D4769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5061179"/>
              </p:ext>
            </p:extLst>
          </p:nvPr>
        </p:nvGraphicFramePr>
        <p:xfrm>
          <a:off x="332815" y="4329386"/>
          <a:ext cx="2383614" cy="2327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Wykres 25" descr="Obraz przedstawiający wykres udziałów źródeł emisji benzo(a)pirenu w województwie opolskim. B(a)P emisja komunalno-bytowa - 94%, transport drogowy 0,3%, emisja punktowa 6%, inne źródła &lt;0,1%.">
            <a:extLst>
              <a:ext uri="{FF2B5EF4-FFF2-40B4-BE49-F238E27FC236}">
                <a16:creationId xmlns:a16="http://schemas.microsoft.com/office/drawing/2014/main" xmlns="" id="{7E1D867A-6D40-4B3F-B0CB-B44B0800B9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0872786"/>
              </p:ext>
            </p:extLst>
          </p:nvPr>
        </p:nvGraphicFramePr>
        <p:xfrm>
          <a:off x="2796400" y="4297784"/>
          <a:ext cx="4292119" cy="2344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Wykres 22" descr="Obraz przedstawiający wykres udziałów źródeł emisji pyłu zawieszonego PM10 w województwie opolskim. PM10 emisja komunalno-bytowa - 67%, transport drogowy 6%, emisja punktowa 9%, hałdy i wyrobiska 0,1%, inne źródła 18%.">
            <a:extLst>
              <a:ext uri="{FF2B5EF4-FFF2-40B4-BE49-F238E27FC236}">
                <a16:creationId xmlns:a16="http://schemas.microsoft.com/office/drawing/2014/main" xmlns="" id="{2ACB0193-D909-4EDB-944A-D6AF1D8BCB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545581"/>
              </p:ext>
            </p:extLst>
          </p:nvPr>
        </p:nvGraphicFramePr>
        <p:xfrm>
          <a:off x="5841290" y="2149993"/>
          <a:ext cx="2383615" cy="2377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7B830F2-1D4E-4209-9607-D84697601903}"/>
              </a:ext>
            </a:extLst>
          </p:cNvPr>
          <p:cNvSpPr/>
          <p:nvPr/>
        </p:nvSpPr>
        <p:spPr>
          <a:xfrm>
            <a:off x="692861" y="462026"/>
            <a:ext cx="11176985" cy="513766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823" y="201438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9078C42C-C670-49B5-A054-6374133A099B}"/>
              </a:ext>
            </a:extLst>
          </p:cNvPr>
          <p:cNvSpPr/>
          <p:nvPr/>
        </p:nvSpPr>
        <p:spPr>
          <a:xfrm>
            <a:off x="8067321" y="2475997"/>
            <a:ext cx="356242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Głównym źródłem zanieczyszczenia powietrza w województwie opolskim jest emisja antropogeniczna pochodząca </a:t>
            </a:r>
            <a:br>
              <a:rPr lang="pl-PL" dirty="0"/>
            </a:br>
            <a:r>
              <a:rPr lang="pl-PL" dirty="0"/>
              <a:t>z sektora komunalno-bytowego (emisja powierzchniowa), mniejszy udział stanowią emisje z transportu (emisja liniowa) oraz działalności przemysłowej (emisja punktowa). </a:t>
            </a:r>
          </a:p>
          <a:p>
            <a:r>
              <a:rPr lang="pl-PL" dirty="0"/>
              <a:t>Znaczący udział w stężeniach zanieczyszczeń w powietrzu na obszarze województwa ma ich napływ z obszaru Polski oraz Europy.</a:t>
            </a:r>
          </a:p>
        </p:txBody>
      </p:sp>
      <p:sp>
        <p:nvSpPr>
          <p:cNvPr id="16" name="Tytuł 1">
            <a:extLst>
              <a:ext uri="{FF2B5EF4-FFF2-40B4-BE49-F238E27FC236}">
                <a16:creationId xmlns:a16="http://schemas.microsoft.com/office/drawing/2014/main" xmlns="" id="{4B738F94-43AD-4568-A472-178985228478}"/>
              </a:ext>
            </a:extLst>
          </p:cNvPr>
          <p:cNvSpPr txBox="1">
            <a:spLocks/>
          </p:cNvSpPr>
          <p:nvPr/>
        </p:nvSpPr>
        <p:spPr bwMode="auto">
          <a:xfrm>
            <a:off x="372035" y="1351838"/>
            <a:ext cx="11447929" cy="109249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pl-PL" altLang="pl-PL" sz="2400" b="1" dirty="0">
                <a:latin typeface="+mn-lt"/>
              </a:rPr>
              <a:t>Udziały źródeł emisji w poszczególnych zanieczyszczeniach powietrza </a:t>
            </a:r>
            <a:br>
              <a:rPr lang="pl-PL" altLang="pl-PL" sz="2400" b="1" dirty="0">
                <a:latin typeface="+mn-lt"/>
              </a:rPr>
            </a:br>
            <a:r>
              <a:rPr lang="pl-PL" altLang="pl-PL" sz="2400" b="1" dirty="0">
                <a:latin typeface="+mn-lt"/>
              </a:rPr>
              <a:t>w województwie opolskim </a:t>
            </a:r>
            <a:r>
              <a:rPr lang="pl-PL" altLang="pl-PL" sz="2000" dirty="0"/>
              <a:t>(źródło danych: KOBIZE)</a:t>
            </a:r>
            <a:endParaRPr lang="pl-PL" altLang="pl-PL" sz="2000" dirty="0">
              <a:latin typeface="+mn-lt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xmlns="" id="{54BBCB00-E8E0-43B7-9E7B-2DC5CB700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xmlns="" id="{1126BE29-018B-4063-9A47-32EE6A9C8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91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FB5BB2F9-0871-4942-8BA1-435C63699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7410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xmlns="" id="{BD75081F-03F9-457C-ABB5-9A3BA5DF799A}"/>
              </a:ext>
            </a:extLst>
          </p:cNvPr>
          <p:cNvSpPr/>
          <p:nvPr/>
        </p:nvSpPr>
        <p:spPr>
          <a:xfrm>
            <a:off x="1208902" y="2967335"/>
            <a:ext cx="9664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Wyniki oceny rocznej </a:t>
            </a:r>
            <a:br>
              <a:rPr lang="pl-PL" sz="2400" b="1" dirty="0"/>
            </a:br>
            <a:r>
              <a:rPr lang="pl-PL" sz="2400" b="1" dirty="0"/>
              <a:t>wykonanej ze względu na ochronę zdrowia ludzi</a:t>
            </a:r>
          </a:p>
        </p:txBody>
      </p:sp>
    </p:spTree>
    <p:extLst>
      <p:ext uri="{BB962C8B-B14F-4D97-AF65-F5344CB8AC3E}">
        <p14:creationId xmlns:p14="http://schemas.microsoft.com/office/powerpoint/2010/main" val="3587989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Obraz przedstawiający rozkład przestrzenny 25 maksymalnej wartości stężenia 1-godzinnego dwutlenku siarki w województwie opolskim. Na terenie województwa w 2024 roku wartości stężenia są na bardzo niskim poziomie. Brak przekroczeń tego parametru.">
            <a:extLst>
              <a:ext uri="{FF2B5EF4-FFF2-40B4-BE49-F238E27FC236}">
                <a16:creationId xmlns:a16="http://schemas.microsoft.com/office/drawing/2014/main" xmlns="" id="{86247820-D007-417F-9E5D-70573A49A7D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972" y="2789955"/>
            <a:ext cx="3970020" cy="37795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xmlns="" id="{BD75081F-03F9-457C-ABB5-9A3BA5DF799A}"/>
              </a:ext>
            </a:extLst>
          </p:cNvPr>
          <p:cNvSpPr/>
          <p:nvPr/>
        </p:nvSpPr>
        <p:spPr>
          <a:xfrm>
            <a:off x="2020811" y="1100343"/>
            <a:ext cx="8150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Wyniki pomiarów dla dwutlenku siarki SO</a:t>
            </a:r>
            <a:r>
              <a:rPr lang="pl-PL" sz="2400" b="1" baseline="-25000" dirty="0"/>
              <a:t>2</a:t>
            </a:r>
            <a:r>
              <a:rPr lang="pl-PL" sz="2400" b="1" dirty="0"/>
              <a:t> 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52FEDB39-7E25-4737-990C-9FDF5BE3F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356172"/>
              </p:ext>
            </p:extLst>
          </p:nvPr>
        </p:nvGraphicFramePr>
        <p:xfrm>
          <a:off x="1983098" y="1612491"/>
          <a:ext cx="7935303" cy="1144397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51943">
                  <a:extLst>
                    <a:ext uri="{9D8B030D-6E8A-4147-A177-3AD203B41FA5}">
                      <a16:colId xmlns:a16="http://schemas.microsoft.com/office/drawing/2014/main" xmlns="" val="3563961149"/>
                    </a:ext>
                  </a:extLst>
                </a:gridCol>
                <a:gridCol w="626216">
                  <a:extLst>
                    <a:ext uri="{9D8B030D-6E8A-4147-A177-3AD203B41FA5}">
                      <a16:colId xmlns:a16="http://schemas.microsoft.com/office/drawing/2014/main" xmlns="" val="787802763"/>
                    </a:ext>
                  </a:extLst>
                </a:gridCol>
                <a:gridCol w="885954">
                  <a:extLst>
                    <a:ext uri="{9D8B030D-6E8A-4147-A177-3AD203B41FA5}">
                      <a16:colId xmlns:a16="http://schemas.microsoft.com/office/drawing/2014/main" xmlns="" val="4082455332"/>
                    </a:ext>
                  </a:extLst>
                </a:gridCol>
                <a:gridCol w="1034668">
                  <a:extLst>
                    <a:ext uri="{9D8B030D-6E8A-4147-A177-3AD203B41FA5}">
                      <a16:colId xmlns:a16="http://schemas.microsoft.com/office/drawing/2014/main" xmlns="" val="3553408271"/>
                    </a:ext>
                  </a:extLst>
                </a:gridCol>
                <a:gridCol w="1103075">
                  <a:extLst>
                    <a:ext uri="{9D8B030D-6E8A-4147-A177-3AD203B41FA5}">
                      <a16:colId xmlns:a16="http://schemas.microsoft.com/office/drawing/2014/main" xmlns="" val="841127033"/>
                    </a:ext>
                  </a:extLst>
                </a:gridCol>
                <a:gridCol w="880750">
                  <a:extLst>
                    <a:ext uri="{9D8B030D-6E8A-4147-A177-3AD203B41FA5}">
                      <a16:colId xmlns:a16="http://schemas.microsoft.com/office/drawing/2014/main" xmlns="" val="3188521764"/>
                    </a:ext>
                  </a:extLst>
                </a:gridCol>
                <a:gridCol w="690229">
                  <a:extLst>
                    <a:ext uri="{9D8B030D-6E8A-4147-A177-3AD203B41FA5}">
                      <a16:colId xmlns:a16="http://schemas.microsoft.com/office/drawing/2014/main" xmlns="" val="2044209617"/>
                    </a:ext>
                  </a:extLst>
                </a:gridCol>
                <a:gridCol w="556636">
                  <a:extLst>
                    <a:ext uri="{9D8B030D-6E8A-4147-A177-3AD203B41FA5}">
                      <a16:colId xmlns:a16="http://schemas.microsoft.com/office/drawing/2014/main" xmlns="" val="1490703111"/>
                    </a:ext>
                  </a:extLst>
                </a:gridCol>
                <a:gridCol w="624598">
                  <a:extLst>
                    <a:ext uri="{9D8B030D-6E8A-4147-A177-3AD203B41FA5}">
                      <a16:colId xmlns:a16="http://schemas.microsoft.com/office/drawing/2014/main" xmlns="" val="699354990"/>
                    </a:ext>
                  </a:extLst>
                </a:gridCol>
                <a:gridCol w="556636">
                  <a:extLst>
                    <a:ext uri="{9D8B030D-6E8A-4147-A177-3AD203B41FA5}">
                      <a16:colId xmlns:a16="http://schemas.microsoft.com/office/drawing/2014/main" xmlns="" val="2565231107"/>
                    </a:ext>
                  </a:extLst>
                </a:gridCol>
                <a:gridCol w="624598">
                  <a:extLst>
                    <a:ext uri="{9D8B030D-6E8A-4147-A177-3AD203B41FA5}">
                      <a16:colId xmlns:a16="http://schemas.microsoft.com/office/drawing/2014/main" xmlns="" val="33499245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Lp.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Kod strefy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Nazwa strefy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Kod stacji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Nazwa stacji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Typ pomiaru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Komplet-ność [%]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L&gt;350 (S1)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 mak. (S1) [µg/m</a:t>
                      </a:r>
                      <a:r>
                        <a:rPr lang="pl-PL" sz="900" b="1" baseline="30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pl-PL" sz="900" b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]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L&gt;125 (S24)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 maks. (S24) </a:t>
                      </a:r>
                      <a:br>
                        <a:rPr lang="pl-PL" sz="900" b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lang="pl-PL" sz="900" b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[µg /m</a:t>
                      </a:r>
                      <a:r>
                        <a:rPr lang="pl-PL" sz="900" b="1" baseline="30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pl-PL" sz="900" b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]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410981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1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PL1601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miasto Opole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OpOpoleOsAKr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Opole, os. Armii Krajowej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aut.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99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0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13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0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9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63477053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PL1602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strefa opolska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OpKKozBSmial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Kędzierzyn-Koźle, </a:t>
                      </a:r>
                      <a:b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</a:b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ul. Śmiałego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aut.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97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0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15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0</a:t>
                      </a:r>
                      <a:endParaRPr lang="pl-PL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/>
                          <a:cs typeface="Arial Unicode MS"/>
                        </a:rPr>
                        <a:t>10 </a:t>
                      </a:r>
                      <a:endParaRPr lang="pl-PL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787240877"/>
                  </a:ext>
                </a:extLst>
              </a:tr>
            </a:tbl>
          </a:graphicData>
        </a:graphic>
      </p:graphicFrame>
      <p:graphicFrame>
        <p:nvGraphicFramePr>
          <p:cNvPr id="14" name="Wykres 13" descr="Obraz zawierający wykres przebiegu 25 maksymalnej wartości godzinowej stężenia dwutlenku siarki w latach 2015-2024. Pomiary były prowadzone na stacji w Opolu i Kędzierzynie-Koźlu. Najwyższe stężenie odnotowano na stacji w Kędzierzynie-Koźlu w 2017 roku wynoszące 53 mikrogramy na metr sześcienny.">
            <a:extLst>
              <a:ext uri="{FF2B5EF4-FFF2-40B4-BE49-F238E27FC236}">
                <a16:creationId xmlns:a16="http://schemas.microsoft.com/office/drawing/2014/main" xmlns="" id="{00000000-0008-0000-0000-00001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5162863"/>
              </p:ext>
            </p:extLst>
          </p:nvPr>
        </p:nvGraphicFramePr>
        <p:xfrm>
          <a:off x="898008" y="3060386"/>
          <a:ext cx="5759450" cy="2951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2311889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6971</TotalTime>
  <Words>2505</Words>
  <Application>Microsoft Office PowerPoint</Application>
  <PresentationFormat>Panoramiczny</PresentationFormat>
  <Paragraphs>1000</Paragraphs>
  <Slides>32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41" baseType="lpstr">
      <vt:lpstr>Arial Unicode MS</vt:lpstr>
      <vt:lpstr>Arial</vt:lpstr>
      <vt:lpstr>Calibri</vt:lpstr>
      <vt:lpstr>Calibri Light</vt:lpstr>
      <vt:lpstr>Symbol</vt:lpstr>
      <vt:lpstr>Times New Roman</vt:lpstr>
      <vt:lpstr>Verdana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Monitoring jakości powietrza</dc:title>
  <dc:creator>Gios</dc:creator>
  <cp:lastModifiedBy>Magdalena Słowik</cp:lastModifiedBy>
  <cp:revision>595</cp:revision>
  <dcterms:created xsi:type="dcterms:W3CDTF">2021-02-16T09:38:31Z</dcterms:created>
  <dcterms:modified xsi:type="dcterms:W3CDTF">2025-05-28T09:50:46Z</dcterms:modified>
</cp:coreProperties>
</file>