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7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8" r:id="rId24"/>
    <p:sldId id="282" r:id="rId25"/>
    <p:sldId id="283" r:id="rId26"/>
    <p:sldId id="284" r:id="rId27"/>
    <p:sldId id="286" r:id="rId28"/>
    <p:sldId id="289" r:id="rId29"/>
    <p:sldId id="290" r:id="rId30"/>
    <p:sldId id="303" r:id="rId31"/>
    <p:sldId id="304" r:id="rId32"/>
    <p:sldId id="305" r:id="rId33"/>
    <p:sldId id="291" r:id="rId34"/>
    <p:sldId id="293" r:id="rId35"/>
    <p:sldId id="292" r:id="rId36"/>
    <p:sldId id="294" r:id="rId37"/>
    <p:sldId id="302" r:id="rId38"/>
    <p:sldId id="300" r:id="rId39"/>
    <p:sldId id="301" r:id="rId40"/>
    <p:sldId id="295" r:id="rId41"/>
    <p:sldId id="296" r:id="rId42"/>
    <p:sldId id="297" r:id="rId43"/>
    <p:sldId id="298" r:id="rId44"/>
    <p:sldId id="259" r:id="rId45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11" autoAdjust="0"/>
  </p:normalViewPr>
  <p:slideViewPr>
    <p:cSldViewPr>
      <p:cViewPr>
        <p:scale>
          <a:sx n="125" d="100"/>
          <a:sy n="125" d="100"/>
        </p:scale>
        <p:origin x="119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C04F3-0053-4A1F-81F2-F264D05D7419}" type="datetimeFigureOut">
              <a:rPr lang="pl-PL" smtClean="0"/>
              <a:pPr/>
              <a:t>16.01.2026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AC4F5-1BBC-49F7-855F-767380AAB3C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C4F5-1BBC-49F7-855F-767380AAB3C1}" type="slidenum">
              <a:rPr lang="pl-PL" smtClean="0"/>
              <a:pPr/>
              <a:t>1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AC4F5-1BBC-49F7-855F-767380AAB3C1}" type="slidenum">
              <a:rPr lang="pl-PL" smtClean="0"/>
              <a:pPr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28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AC4F5-1BBC-49F7-855F-767380AAB3C1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672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AC4F5-1BBC-49F7-855F-767380AAB3C1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713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AC4F5-1BBC-49F7-855F-767380AAB3C1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80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C4F5-1BBC-49F7-855F-767380AAB3C1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41A34-60DB-4CE4-9156-C2355BF9106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BD6BB-9723-473C-92EF-2893613158E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062A3-BE56-44E0-8A91-D6787819BDF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C9C7-85E7-43CF-957B-ED80830F763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DD25F-97F8-4FE7-98F7-D1DAB1D81B1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4228C-3A76-454B-BF67-125E41A80EA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DF8A6-641C-41B6-9A1F-F1D63A042C0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AE593-C5B2-4050-9182-E246CDC137A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DD05D-39C1-4041-86E8-FE826BFCD33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3C1A0-E97A-409A-85BE-6B745446F54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C5317-E715-4462-B809-21F6CA633AC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67EAD5-6D91-460C-9BCA-73445D8E6080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emf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zara_f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8460432" y="638132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 dirty="0"/>
          </a:p>
        </p:txBody>
      </p:sp>
      <p:pic>
        <p:nvPicPr>
          <p:cNvPr id="8" name="Picture 4" descr="szara_f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1BB8AE3-A640-467F-8497-34E9CD3DE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24D0290-2439-4F86-BA6B-75C3F50C6320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692AA4-4CF5-F37F-0D42-D45B49814E3C}"/>
              </a:ext>
            </a:extLst>
          </p:cNvPr>
          <p:cNvSpPr txBox="1">
            <a:spLocks/>
          </p:cNvSpPr>
          <p:nvPr/>
        </p:nvSpPr>
        <p:spPr bwMode="auto">
          <a:xfrm>
            <a:off x="457200" y="2276872"/>
            <a:ext cx="8229600" cy="183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400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Stan zabytków w Kędzierzynie-Koźlu</a:t>
            </a:r>
          </a:p>
          <a:p>
            <a:endParaRPr lang="pl-PL" sz="2400" kern="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pl-PL" sz="2400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styczeń 2026 r.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7A4EE-1F38-5441-29C7-0A61ADA5A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CF2698-594F-89A8-3531-7B841F2B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200 GEZ – własność gminna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2EEAFEF-83F1-9C7D-A551-A7A8FE78A4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84744"/>
            <a:ext cx="5699125" cy="4045675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C32FF41-91AB-75E8-5EA1-3891A0941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lvl="0" indent="0" algn="ctr">
              <a:spcBef>
                <a:spcPts val="600"/>
              </a:spcBef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Usuwanie graffiti ze ściany zgodnie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pozwoleniem OWKZ nr 948/N/2025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dnia 13.10.2025 r. – koszt 5.535,00 zł brutto. Opolski Wojewódzki Konserwator Zabytków zaakceptował jakość wykonanych prac konserwatorskich.</a:t>
            </a:r>
            <a:endParaRPr lang="pl-PL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8BD83557-7147-FDA3-D14F-BB7F0ED1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147E7106-AF31-1532-196C-27A36B23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B87573-54AC-D4DB-FD33-F0ACDFBF4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9D51F92-E833-05A0-2AA7-33C3A37FDEA3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34769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9D438-8C4C-54E2-72C5-B5E09A096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3F9723CB-7D46-EB6C-63FF-667F85986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873C80D-4FD9-F255-8954-FB3810D35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4FF1CF0-43A5-E929-F586-74E4775B48AD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F71CC3C-76F7-766B-7B06-44DFF62D9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96" y="594605"/>
            <a:ext cx="3343836" cy="25085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958FF27-8E91-6370-3160-91FE50BA2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94605"/>
            <a:ext cx="3343836" cy="2508047"/>
          </a:xfrm>
          <a:prstGeom prst="rect">
            <a:avLst/>
          </a:prstGeom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377D010D-3AE8-F7EB-2C6D-CF932DFB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37D0B9B-6E31-B5CA-26FE-D71FAEB28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6" y="3195989"/>
            <a:ext cx="3343836" cy="250804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9BAE565-F71A-BC6F-5192-E4F637923F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95988"/>
            <a:ext cx="3343836" cy="250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6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33E7-D7B5-03E4-4293-DF3CCC880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8FDC03-4262-CDD4-0CF8-D0C88AC1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205 GEZ – wspólnota mieszkaniowa 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(udział Gminy: 6876/10000)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9AE6016F-3661-60BC-9189-004716162C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2" y="1483083"/>
            <a:ext cx="5699125" cy="4048995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0E15C59-37D1-2A37-E1AE-955F807D7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1100" y="1257614"/>
            <a:ext cx="2530624" cy="5175432"/>
          </a:xfrm>
        </p:spPr>
        <p:txBody>
          <a:bodyPr/>
          <a:lstStyle/>
          <a:p>
            <a:pPr marL="0" lvl="0" indent="0" algn="ctr">
              <a:spcBef>
                <a:spcPts val="600"/>
              </a:spcBef>
              <a:buNone/>
            </a:pP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Dotacja na „Remont pokrycia dachowego”</a:t>
            </a:r>
          </a:p>
          <a:p>
            <a:pPr marL="0" lvl="0" indent="0" algn="ctr">
              <a:spcBef>
                <a:spcPts val="600"/>
              </a:spcBef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Uchwała nr XVI/146/25 Rady Miasta Kędzierzyn-Koźle z dnia 26.06.2025 r., przyznająca dotację w wysokości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47%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maksymalnego udziału środków budżetowych miasta Kędzierzyn-Koźle w całkowitych kosztach prac i robót przy zabytku, w kwocie nie większej niż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52 472,19 zł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finalnie rozliczona i wypłacona dotacja wyniosła </a:t>
            </a:r>
          </a:p>
          <a:p>
            <a:pPr marL="0" lvl="0" indent="0" algn="ctr">
              <a:spcBef>
                <a:spcPts val="600"/>
              </a:spcBef>
              <a:buNone/>
            </a:pP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52 472,19 zł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pl-PL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1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AC8CEECF-F7E9-3BD6-FE31-3CA654EE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7E00D4CD-AAF8-956E-BB5C-FEDA5C9B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A150DB-B6FA-FFA7-DC07-52DACC45F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E0C4B37-7CBF-7FCB-9218-05C99F120A21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425713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B37DE-AABA-9756-2768-4AC88325C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5EC534-9A5A-B560-0C04-8DD1DE01F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205 GEZ – wspólnota mieszkaniowa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(udział Gminy: 6876/10000)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79B1ABD3-2598-ED8A-FED2-57A63BF0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9F0C72FA-403C-83B7-73A4-4201CF5B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DD448C3-337A-065C-CE0F-E6435883D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4726AE8-BE45-4D31-EAF8-8A363A72ADB8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EEBED90-D410-6B7E-A4B2-AEF42888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20" y="2231141"/>
            <a:ext cx="6324022" cy="2498203"/>
          </a:xfrm>
          <a:prstGeom prst="rect">
            <a:avLst/>
          </a:prstGeom>
        </p:spPr>
      </p:pic>
      <p:sp>
        <p:nvSpPr>
          <p:cNvPr id="15" name="Symbol zastępczy zawartości 3">
            <a:extLst>
              <a:ext uri="{FF2B5EF4-FFF2-40B4-BE49-F238E27FC236}">
                <a16:creationId xmlns:a16="http://schemas.microsoft.com/office/drawing/2014/main" id="{57E259D0-33C3-1671-CAA9-5E7F1C3D4A08}"/>
              </a:ext>
            </a:extLst>
          </p:cNvPr>
          <p:cNvSpPr txBox="1">
            <a:spLocks/>
          </p:cNvSpPr>
          <p:nvPr/>
        </p:nvSpPr>
        <p:spPr bwMode="auto">
          <a:xfrm>
            <a:off x="6081100" y="1213462"/>
            <a:ext cx="2530624" cy="517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FontTx/>
              <a:buNone/>
            </a:pPr>
            <a:r>
              <a:rPr lang="pl-PL" sz="16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Dotacja na „Remont pokrycia dachowego”</a:t>
            </a:r>
          </a:p>
          <a:p>
            <a:pPr marL="0" indent="0" algn="ctr">
              <a:spcBef>
                <a:spcPts val="600"/>
              </a:spcBef>
              <a:buFontTx/>
              <a:buNone/>
            </a:pPr>
            <a:r>
              <a:rPr lang="pl-PL" sz="16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Uchwała nr XVI/146/25 Rady Miasta Kędzierzyn-Koźle z dnia 26.06.2025 r., przyznająca dotację w wysokości </a:t>
            </a:r>
            <a:r>
              <a:rPr lang="pl-PL" sz="16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47%</a:t>
            </a:r>
            <a:r>
              <a:rPr lang="pl-PL" sz="16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maksymalnego udziału środków budżetowych miasta Kędzierzyn-Koźle w całkowitych kosztach prac i robót przy zabytku, w kwocie nie większej niż </a:t>
            </a:r>
            <a:r>
              <a:rPr lang="pl-PL" sz="16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52 472,19 zł </a:t>
            </a:r>
            <a:r>
              <a:rPr lang="pl-PL" sz="16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finalnie rozliczona i wypłacona dotacja wyniosła </a:t>
            </a:r>
          </a:p>
          <a:p>
            <a:pPr marL="0" indent="0" algn="ctr">
              <a:spcBef>
                <a:spcPts val="600"/>
              </a:spcBef>
              <a:buFontTx/>
              <a:buNone/>
            </a:pPr>
            <a:r>
              <a:rPr lang="pl-PL" sz="16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52 472,19 zł</a:t>
            </a:r>
            <a:r>
              <a:rPr lang="pl-PL" sz="16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pl-PL" sz="1800" kern="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100" kern="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50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61B13-C0F7-6193-301A-4ED307A8C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1333F1-3F08-C7B1-0B82-431DCEE5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216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4239E26C-554B-5126-7203-D029220047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6988"/>
            <a:ext cx="5699125" cy="406118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9CE62FC-42EF-B771-0047-C6BCE5677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9460" y="1478924"/>
            <a:ext cx="2530624" cy="545867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Zlecono wykonanie projektu technicznego budowy instalacji gazowej. Realizacja inwestycji planowana jest w roku 2026.</a:t>
            </a:r>
          </a:p>
          <a:p>
            <a:pPr marL="0" indent="0" algn="ctr">
              <a:buNone/>
            </a:pPr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Zgodnie z wykonywanymi przeglądami okresowymi obiektów budowlanych niezbędne jest wykonanie termomodernizacji dachu budynku mieszkalnego wraz z remontem klatki schodowej.</a:t>
            </a:r>
            <a:endParaRPr lang="pl-PL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pl-PL" sz="1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5D84A522-4AE9-BEA6-1DC1-B9D8CDC8F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58F24AFA-66F7-934B-B254-73F03D8D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E92068-A7EB-E9BC-C5DF-309E072D2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DAC3616-60CB-9360-5A20-3613F7DF5709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704426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4DAC8-09EA-F7C4-FFFA-340132448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715036-322B-8437-6EA1-6DF33B42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217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A8AE5AE6-02E2-03C2-A708-A2577560C9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67281"/>
            <a:ext cx="5699125" cy="4080601"/>
          </a:xfrm>
        </p:spPr>
      </p:pic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871AE527-9E05-152B-B5BB-A90EF185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0E25D2AA-4B0B-C030-A1BC-40CF23CA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8FD168-2149-96FF-2187-49A6B47C2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0458D98-553B-C411-93BB-441CE3E01CAA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F8293001-BFA5-06B3-5717-7B291B12261D}"/>
              </a:ext>
            </a:extLst>
          </p:cNvPr>
          <p:cNvSpPr txBox="1">
            <a:spLocks/>
          </p:cNvSpPr>
          <p:nvPr/>
        </p:nvSpPr>
        <p:spPr bwMode="auto">
          <a:xfrm>
            <a:off x="6209460" y="1478924"/>
            <a:ext cx="2530624" cy="545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pl-PL" sz="1600" kern="0" dirty="0">
                <a:latin typeface="Cambria" panose="02040503050406030204" pitchFamily="18" charset="0"/>
                <a:ea typeface="Cambria" panose="02040503050406030204" pitchFamily="18" charset="0"/>
              </a:rPr>
              <a:t>Zlecono wykonanie projektu technicznego budowy instalacji gazowej. Realizacja inwestycji planowana jest w roku 2026.</a:t>
            </a:r>
          </a:p>
          <a:p>
            <a:pPr marL="0" indent="0" algn="ctr">
              <a:buFontTx/>
              <a:buNone/>
            </a:pPr>
            <a:endParaRPr lang="pl-PL" sz="16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pl-PL" sz="1600" kern="0" dirty="0">
                <a:latin typeface="Cambria" panose="02040503050406030204" pitchFamily="18" charset="0"/>
                <a:ea typeface="Cambria" panose="02040503050406030204" pitchFamily="18" charset="0"/>
              </a:rPr>
              <a:t>Zgodnie z wykonywanymi przeglądami okresowymi obiektów budowlanych niezbędne jest wykonanie termomodernizacji dachu budynku mieszkalnego wraz z remontem klatki schodowej.</a:t>
            </a:r>
            <a:endParaRPr lang="pl-PL" sz="1600" kern="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pl-PL" sz="1600" kern="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83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9A33F-7F71-A301-655A-F94FD55ED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BB83A3-1375-B86F-8925-7D5F9E1B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236 GEZ – własność gminna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8A603509-D52F-15F5-D5CB-41FB49593F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83871"/>
            <a:ext cx="5699125" cy="4047420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8E33F48-8FC4-DF31-C636-9A32617F9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176" y="1027014"/>
            <a:ext cx="2530624" cy="4781110"/>
          </a:xfrm>
        </p:spPr>
        <p:txBody>
          <a:bodyPr/>
          <a:lstStyle/>
          <a:p>
            <a:pPr marL="0" indent="0" algn="ctr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Zgodnie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z wykonywanymi przeglądami okresowymi obiektów budowlanych niezbędne jest wykonanie renowacji, rewitalizacji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i przebudowy obiektu. </a:t>
            </a:r>
          </a:p>
          <a:p>
            <a:pPr marL="0" indent="0" algn="ctr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Konieczna wymiana zdegradowanych elementów konstrukcyjnych w obrębie więźby dachowej na nowe, wzmocnienie przekrojów poprzecznych krokwi dachowych, wzmocnienie stref podporowych słupków więźby dachowej w miejscach porażonych owadami, impregnacja konstrukcji drewnianej dachu preparatami zabezpieczającymi przed korozją biologiczną. Konieczna wymiana belek nośnych stropów drewnianych, na których opierają się słupki więźby dachowej. Konieczne wzmocnienie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i zabezpieczenie uszkodzonych stropów </a:t>
            </a:r>
            <a:r>
              <a:rPr lang="pl-PL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międzykondygnacyjnych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 przed dalszą degradacją.</a:t>
            </a:r>
          </a:p>
          <a:p>
            <a:pPr marL="0" indent="0" algn="ctr">
              <a:buNone/>
            </a:pP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731DEF97-C663-B2C3-03B7-465436A6D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7CEE99D0-D3FB-82D5-C6FE-532FC556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14DB492-B750-4721-374D-B59A85268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DA7791-3B7E-F4D9-D50E-CDA363EC2FFB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563108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C9F56-AB2F-CBFA-1749-74826EF41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A1DE39-8581-067C-6DFE-C23AA740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278 GEZ – własność gminna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6E74B3F-AEE6-F4F7-8807-8C84F95F5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0564"/>
            <a:ext cx="5699125" cy="400457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80F20B0-4C31-4277-192D-65F467810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192" y="1426269"/>
            <a:ext cx="2530624" cy="4525963"/>
          </a:xfrm>
        </p:spPr>
        <p:txBody>
          <a:bodyPr/>
          <a:lstStyle/>
          <a:p>
            <a:pPr marL="0" lvl="0" indent="0" algn="ctr">
              <a:spcBef>
                <a:spcPts val="600"/>
              </a:spcBef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Wykonano uszczelnienia pokrycia dachu. W 2026 r. planowane złożenie wniosku o refundację prac remontowo-konserwatorskich (wartość projektu: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113 114,00 zł, wysokość refundacji: 56 557,00 zł).</a:t>
            </a:r>
            <a:endParaRPr lang="pl-PL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256B723B-3605-4BD6-5962-AA3C8A3F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CFC5775D-A4DB-3E7F-6419-F8DB469A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E354D6C-0DA5-6BEC-41DB-2213253CF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F139C7F-720C-B1BE-D18F-63C281BA386E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715731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6B413-6982-00CF-AA5D-10F2C599A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DBF8FB-9E96-FA62-0A08-F1CFAE7F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280 GEZ – własność gminna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415149BC-DBCE-D59C-317E-128D5D2F58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3837"/>
            <a:ext cx="5699125" cy="4067489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36645FE-21E7-EE22-2AAC-77ABCDFA0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184" y="1620614"/>
            <a:ext cx="2530624" cy="4525963"/>
          </a:xfrm>
        </p:spPr>
        <p:txBody>
          <a:bodyPr/>
          <a:lstStyle/>
          <a:p>
            <a:pPr marL="0" lvl="0" indent="0" algn="ctr">
              <a:spcBef>
                <a:spcPts val="600"/>
              </a:spcBef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Zgodnie z pozwoleniem OWKZ nr 959/N/2025 z dnia 01.10.2024 r. wykonano podjazd dla osób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niepełnosprawnością – koszt 50.405,27 zł brutto</a:t>
            </a:r>
            <a:endParaRPr lang="pl-PL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pl-PL"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5C4170B1-2190-4793-2D70-EA76B943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0B3E0990-89EA-812A-3E4F-93435A7A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3C578B1-FBA4-DA27-0F7E-8657F324C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B1A5AE1-2EA9-B621-6525-7A5C93C1BE17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4264810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0170-00D2-15EA-BEA8-3E8D24F3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94840E-9B2D-C5C8-28EB-24284905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286 GEZ – własność gminna (MZBK)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E2784AF7-EB05-1D16-4FCC-3E637467C6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98085"/>
            <a:ext cx="5699125" cy="4018993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CF6F18F-EFB1-EBE4-DFDC-C3B8A6295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8876" y="1083743"/>
            <a:ext cx="2530624" cy="4598215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W sierpniu 2025 r. otrzymano informację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o rozpatrzeniu wniosku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o udzielenie finansowego wsparcia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z Banku Gospodarstwa Krajowego dotyczącego przebudowy budynku mieszkalno-użytkowego wraz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z zagospodarowaniem terenu. </a:t>
            </a:r>
          </a:p>
          <a:p>
            <a:pPr marL="0" indent="0" algn="ctr">
              <a:buNone/>
            </a:pPr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Pod koniec 2025 r. wpłynął wniosek inwestora zainteresowanego nabyciem tego obiektu.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20AE7B18-5C87-614C-4B59-8F74A4AD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0AB2DB38-456E-737B-2525-BCAA7EAD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E1BB436-2969-AE25-59A2-D1DE200ED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04361C7-61BF-F9FE-662B-E493D3EBEE4B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50180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CC6F3F-F66A-63EA-4D0E-37E994939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GEZ – własność gminna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C165C85E-C12B-6DDA-581E-DA0B7885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D623D46A-6D2E-27DD-FD6B-54138513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057262-443B-496D-CB0F-ACCDE57ED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98EAE61-B23F-5545-086F-F8BA354BC897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34436F59-3D11-636F-10DC-68693EF6A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06" y="996825"/>
            <a:ext cx="6851185" cy="46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47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4478-43C6-6110-AA43-4F5D489F6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0826ED-0FED-D497-41DF-121A7FAB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344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D5CC5A70-D3E9-4F33-389D-68827494D2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5719"/>
            <a:ext cx="5699125" cy="406372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F445FC8-F1E1-AC01-195F-47A522BEA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Zgodnie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wykonywanymi przeglądami okresowymi obiektów budowlanych niezbędne jest wykonanie remontu klatki schodowej.</a:t>
            </a:r>
          </a:p>
          <a:p>
            <a:endParaRPr lang="pl-PL"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DE38EA1D-AA4A-94DA-1FE5-CEBA2B45C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7DE0DB7A-EB14-795D-6CD4-EB69605F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3607DC-A59F-0E9F-9B87-8E3C0D9D1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5433378-7391-FAAE-D9B5-50F3F5377430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78411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81B4A-D66E-6C14-AB8A-1C478E4D7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A9C359-B351-3D83-51DA-7C856D80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352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763BAD75-9441-DD7D-9FE3-5F979451EF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1030"/>
            <a:ext cx="5699125" cy="4073103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55DC5D-300D-638F-82E1-3966BAC5A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Zgodnie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wykonywanymi przeglądami okresowymi obiektów budowlanych niezbędne jest wykonanie generalnego remontu części użytkowej budynku wraz z zagospodarowaniem terenu oraz renowacją.</a:t>
            </a: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B607561A-8B14-A037-9AB9-9F0F0B31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37E81108-3E55-9939-0743-2F3A3CFDB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BAD5A6-72AF-9F2D-073D-4A599649C6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8AE66C7-5054-B606-2BA6-297E45891418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195500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A3519-9F84-5FF2-64A0-A95E8EF4A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8149AD-5693-C73B-24C8-44DAF23A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20" y="692696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354 GEZ – współwłasność prywatna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(udział Gminy: 3959/10000)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E33E8383-5C7D-A594-3B96-7F404093D9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64304"/>
            <a:ext cx="5699125" cy="408655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7545810-82AB-A0B5-B022-5FCD70993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95" y="1084164"/>
            <a:ext cx="2530624" cy="4525963"/>
          </a:xfrm>
        </p:spPr>
        <p:txBody>
          <a:bodyPr/>
          <a:lstStyle/>
          <a:p>
            <a:pPr marL="0" lvl="0" indent="0" algn="ctr">
              <a:spcBef>
                <a:spcPts val="600"/>
              </a:spcBef>
              <a:buNone/>
            </a:pP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Dotacja na „Remont pokrycia dachowego”</a:t>
            </a:r>
          </a:p>
          <a:p>
            <a:pPr lvl="0" algn="just">
              <a:spcBef>
                <a:spcPts val="600"/>
              </a:spcBef>
            </a:pPr>
            <a:endParaRPr lang="pl-PL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600"/>
              </a:spcBef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Uchwała nr XVI/145/25 Rady Miasta Kędzierzyn-Koźle z dnia 26.06.2025 r., przyznająca dotację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wysokości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47%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maksymalnego udziału środków budżetowych miasta Kędzierzyn-Koźle w całkowitych kosztach prac i robót przy zabytku, w kwocie nie większej niż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87 508,23 zł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finalnie rozliczona i wypłacona dotacja wyniosła</a:t>
            </a:r>
          </a:p>
          <a:p>
            <a:pPr marL="0" lvl="0" indent="0" algn="ctr">
              <a:spcBef>
                <a:spcPts val="600"/>
              </a:spcBef>
              <a:buNone/>
            </a:pP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69 627,07 zł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l-PL" sz="1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181528A9-12BD-601C-3E2C-8E122FB6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638AE720-54DB-9E6B-5FC1-B72E5FAA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43B49D1-0294-D92A-E2FA-7D68A908C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259D827-FA49-A8B2-4E5F-9735717C7765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74102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48757-A0DA-BECC-8331-DD878FD0F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1D0F80-3F4C-EBFB-DC51-02C09CF6B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1557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354 GEZ – współwłasność prywatna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(udział Gminy: 3959/10000)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AC8D61E2-6D49-07C9-A184-444B0267A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128183F0-5860-E0C8-9169-9D83F313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8FC8887-C43B-3197-3549-A07F82E43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EC0DB0D-25AA-0F42-B0C7-FE41EFBCD384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52B8F2B-F6FD-6811-DD3C-5D2C3FE8EA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812"/>
            <a:ext cx="6169512" cy="4306583"/>
          </a:xfrm>
          <a:prstGeom prst="rect">
            <a:avLst/>
          </a:prstGeom>
        </p:spPr>
      </p:pic>
      <p:sp>
        <p:nvSpPr>
          <p:cNvPr id="14" name="Symbol zastępczy zawartości 3">
            <a:extLst>
              <a:ext uri="{FF2B5EF4-FFF2-40B4-BE49-F238E27FC236}">
                <a16:creationId xmlns:a16="http://schemas.microsoft.com/office/drawing/2014/main" id="{150E0B92-B036-7608-ECAE-DFFD15444227}"/>
              </a:ext>
            </a:extLst>
          </p:cNvPr>
          <p:cNvSpPr txBox="1">
            <a:spLocks/>
          </p:cNvSpPr>
          <p:nvPr/>
        </p:nvSpPr>
        <p:spPr bwMode="auto">
          <a:xfrm>
            <a:off x="6169595" y="1084164"/>
            <a:ext cx="25306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FontTx/>
              <a:buNone/>
            </a:pPr>
            <a:r>
              <a:rPr lang="pl-PL" sz="1600" b="1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Dotacja na „Remont pokrycia dachowego”</a:t>
            </a:r>
          </a:p>
          <a:p>
            <a:pPr algn="just">
              <a:spcBef>
                <a:spcPts val="600"/>
              </a:spcBef>
            </a:pPr>
            <a:endParaRPr lang="pl-PL" sz="1600" ker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pl-PL" sz="1600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Uchwała nr XVI/145/25 Rady Miasta Kędzierzyn-Koźle z dnia 26.06.2025 r., przyznająca dotację </a:t>
            </a:r>
            <a:br>
              <a:rPr lang="pl-PL" sz="1600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pl-PL" sz="1600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wysokości </a:t>
            </a:r>
            <a:r>
              <a:rPr lang="pl-PL" sz="1600" b="1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47%</a:t>
            </a:r>
            <a:r>
              <a:rPr lang="pl-PL" sz="1600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maksymalnego udziału środków budżetowych miasta Kędzierzyn-Koźle w całkowitych kosztach prac i robót przy zabytku, w kwocie nie większej niż </a:t>
            </a:r>
            <a:r>
              <a:rPr lang="pl-PL" sz="1600" b="1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87 508,23 zł</a:t>
            </a:r>
            <a:r>
              <a:rPr lang="pl-PL" sz="1600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finalnie rozliczona i wypłacona dotacja wyniosła</a:t>
            </a:r>
          </a:p>
          <a:p>
            <a:pPr marL="0" indent="0" algn="ctr">
              <a:spcBef>
                <a:spcPts val="600"/>
              </a:spcBef>
              <a:buFontTx/>
              <a:buNone/>
            </a:pPr>
            <a:r>
              <a:rPr lang="pl-PL" sz="1600" b="1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69 627,07 zł</a:t>
            </a:r>
            <a:r>
              <a:rPr lang="pl-PL" sz="1600" ker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l-PL" sz="1600" kern="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92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CD112-7C57-94C7-56E1-6FD374C62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B093C4-400E-35A1-F607-0B9DEDB3F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356 GEZ – własność gminna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899F095E-050E-4064-0CC6-529714C4FC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68339"/>
            <a:ext cx="5699125" cy="407848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09B29C-C6AA-5B9E-1647-203A08B17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2025 r. Miejski Ośrodek Kultury zrealizował zadanie pod nazwą "Remont fragmentu dachu zabytkowej części DK Koźle". Na realizację zadania przeznaczono w 2025 r. kwotę</a:t>
            </a:r>
          </a:p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24 907,50 zł brutto.</a:t>
            </a: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9D02CA4D-4BF2-3427-97ED-179234EC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E89B7AF5-9C8C-D628-040D-8107E1CD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0790201-A969-83FE-A823-6DC7C8E60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E8C10BA-6555-5156-354D-74697EB023D2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998132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BA34E-C3E7-34E3-A972-FF9D89604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7623A0-54CF-4EA9-58D8-9C488511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382 GEZ – wspólnota mieszkaniowa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3AF66E69-4450-C531-8552-C01169FA54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98537"/>
            <a:ext cx="5699125" cy="4018088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8B6F071-A89B-28FC-537D-857F836C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8876" y="1423317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Pismem z 31.05.2022 r. zwrócono się do Ministra Kultury i Dziedzictwa Narodowego o skreślenie obiektu z rejestru zabytków woj. opolskiego</a:t>
            </a:r>
          </a:p>
          <a:p>
            <a:pPr marL="285750" indent="-285750" algn="ctr">
              <a:buFontTx/>
              <a:buChar char="-"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Pismem z 23.06.2022 r. zwrócono się z pismem do właścicieli budynku informując ich o możliwości złożenia analogicznego wniosku do Ministra</a:t>
            </a:r>
          </a:p>
          <a:p>
            <a:pPr marL="285750" indent="-285750" algn="ctr">
              <a:buFontTx/>
              <a:buChar char="-"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Pismem z 28.07.2023 r. Minister przekazał sprawę do Narodowego Instytutu Dziedzictwa. Sprawa w toku.</a:t>
            </a:r>
          </a:p>
          <a:p>
            <a:pPr algn="ctr"/>
            <a:endParaRPr lang="pl-PL" sz="1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443FEEB5-5484-1561-70C0-D5376A64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D49C7C59-48AB-98EA-0B48-9708CDF2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226B907-2C62-B20D-DD20-6FD0C31D6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ABB06B7-B976-220C-C53B-1ABF1AF761D6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149723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19AFA-252B-7581-474B-7E776CA8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C1742D-D844-08BD-529B-F26EC5F7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383 GEZ – własność gminna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4B9B516C-93B9-E9D3-F006-E23886D8A4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93360"/>
            <a:ext cx="5699125" cy="402844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D6ED8D5-0FA9-0691-88D9-F04EB6665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1169" y="1566887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W 2025 r. zlecono wykonanie  programu prac konserwatorskich  na podstawie przeprowadzonych badań konserwatorskich pałacu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w zabytkowym parku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w Sławięcicach. Na podstawie ww. programu, celem jego uzupełnienia zlecono wykonanie ekspertyzy technicznej dotyczącej stanu belek stropowych ww. pałacu. Oba dokumenty są podstawą do przeprowadzenia w 2026 r. prac konserwatorskich.</a:t>
            </a:r>
          </a:p>
          <a:p>
            <a:pPr marL="0" indent="0" algn="ctr">
              <a:buNone/>
            </a:pP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W 2026 r. planowany wniosek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o dofinansowanie prac konserwatorskich w ramach programu Ochrona zabytków 2026 (wartość projektu: 320 000,00 zł, dofinansowanie: 160 000,00 zł).</a:t>
            </a:r>
          </a:p>
          <a:p>
            <a:pPr marL="0" indent="0" algn="ctr">
              <a:buNone/>
            </a:pP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1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075A4DF0-BA40-98A9-FD64-29A76A33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48C506D9-4C23-F5AD-23ED-386CB05E2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FDEA54E-B623-ACD1-A558-9F583B621C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56F33C9-8FC9-0D24-F90F-C2348B28D136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723578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3EC89-940A-E386-E015-3DB64144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60EA78-79A6-02FF-3C5E-AE60A78BF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383 GEZ – własność gminna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C97AEB6E-D6A1-5280-F0AA-0DA70D0E1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EDFF7880-5396-D4A2-42CE-32E71DAD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55A86D2-C933-8E35-5B42-B40A3D26D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03B95E5-3EC0-3E11-08C9-67DDFAFEA2AB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89D16EF-6399-F10E-5E41-CF7E689B14DF}"/>
              </a:ext>
            </a:extLst>
          </p:cNvPr>
          <p:cNvSpPr txBox="1"/>
          <p:nvPr/>
        </p:nvSpPr>
        <p:spPr>
          <a:xfrm>
            <a:off x="0" y="108416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Gmina wyłoniła wykonawców w ramach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postepowań przetargowych na realizację prac w Parku Pojednania oraz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Parku w Sławięcicach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(nr 383 GEZ).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Opracowane zostały koncepcje wykonania zagospodarowania terenu zabytkowego Parku na osiedlu Sławięcice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oraz w Parku Pojednania w systemie „zaprojektuj i wybuduj”.</a:t>
            </a:r>
          </a:p>
          <a:p>
            <a:pPr algn="ctr"/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W 2025 r. zrealizowano zadanie „Budowa placu fitness, siłowni i </a:t>
            </a:r>
            <a:r>
              <a:rPr lang="pl-PL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street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workout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 w </a:t>
            </a:r>
            <a:r>
              <a:rPr lang="pl-PL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sławięcickim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 parku – etap I, II i III – B.O.” za kwotę 379 244,69 zł. Roboty budowlane zostały zakończone w kwietniu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2025 r., a płatność uregulowano w maju 2025 r.</a:t>
            </a:r>
          </a:p>
        </p:txBody>
      </p:sp>
    </p:spTree>
    <p:extLst>
      <p:ext uri="{BB962C8B-B14F-4D97-AF65-F5344CB8AC3E}">
        <p14:creationId xmlns:p14="http://schemas.microsoft.com/office/powerpoint/2010/main" val="3674536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7ABD0-7105-EA5C-ECF8-F62064F1D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1A8B35-173B-A028-A1CF-C00BE5C9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386 GEZ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9E513008-5CFE-14D9-B560-5A0CF6FCE1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591150"/>
            <a:ext cx="5699125" cy="383286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75E65C1-D308-BAF6-CF78-D1EC24027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8876" y="816422"/>
            <a:ext cx="2530624" cy="4525963"/>
          </a:xfrm>
        </p:spPr>
        <p:txBody>
          <a:bodyPr/>
          <a:lstStyle/>
          <a:p>
            <a:pPr marL="0" indent="0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Na początku 2022 r. została przeniesiona do Muzeum Wsi Opolskiej.</a:t>
            </a:r>
          </a:p>
          <a:p>
            <a:pPr marL="285750" indent="-285750">
              <a:buFontTx/>
              <a:buChar char="-"/>
            </a:pP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Pismem z 23.05.2022 r. zwrócono się do OWKZ z wnioskiem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o uchylenie decyzji w sprawie wpisania obiektu do rejestru zabytków woj. opolskiego.</a:t>
            </a:r>
          </a:p>
          <a:p>
            <a:pPr marL="285750" indent="-285750">
              <a:buFontTx/>
              <a:buChar char="-"/>
            </a:pP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Pismem z 08.09.2022 r. OWKZ przekazał sprawę do Ministra Kultury i Dziedzictwa Narodowego.</a:t>
            </a:r>
          </a:p>
          <a:p>
            <a:pPr marL="285750" indent="-285750">
              <a:buFontTx/>
              <a:buChar char="-"/>
            </a:pP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Decyzją z 19.12.2022 r. Minister skreślił obiekt z rejestru zabytków woj. opolskiego.</a:t>
            </a:r>
          </a:p>
          <a:p>
            <a:pPr marL="285750" indent="-285750">
              <a:buFontTx/>
              <a:buChar char="-"/>
            </a:pP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Pismem z 21.02.2024 r. zwrócono się do OWKZ z wnioskiem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o skreślenie obiektu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z wojewódzkiej ewidencji zabytków celem następnie usunięcia obiektu </a:t>
            </a:r>
            <a:b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z gminnej ewidencji zabytków. Sprawa w toku.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71B62C7B-65A1-7406-682D-12E90B974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B6BA9BAF-7FCD-3439-4E83-7FAC2EEBB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054A549-456D-0EDE-E0D0-5791B4AC5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26AF980-79C3-0109-20CC-29642C1D7198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970306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A210F-0FCC-9611-8A46-C06ABB79A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540BA2-FBED-38A2-ED15-189FA992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386 GEZ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FA99A172-8B86-9913-8630-B7DBAD65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8D09F70A-F5DC-723D-FDA0-38F1A908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1C16DFB-0807-FCD3-3FD1-F94274974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FDB656D-C4E2-D27E-FC6C-59C012B76262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20EF4B5-7CF4-E20E-5826-70ED893A9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84" y="1084164"/>
            <a:ext cx="8093352" cy="41635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B7340E-B4DA-980B-96A6-C36ABA54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368" y="3304082"/>
            <a:ext cx="5213032" cy="2429174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20C0B2E5-1BBA-79D8-41B0-E4E6CA8394B4}"/>
              </a:ext>
            </a:extLst>
          </p:cNvPr>
          <p:cNvCxnSpPr/>
          <p:nvPr/>
        </p:nvCxnSpPr>
        <p:spPr>
          <a:xfrm>
            <a:off x="2699792" y="1671731"/>
            <a:ext cx="136188" cy="17898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78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8A50-7D6B-819F-7B19-F935CCA9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24456B-4EAC-E677-4BFA-5A218F1C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GEZ – własność gminna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AE3D5BA8-EB89-6F13-6038-E79649B2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9ADCE17D-DB56-A8A5-01AF-D8D663CB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7A1B7E-9200-9BF1-36E9-2C0494F3D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EF95321-77AE-250D-4279-06AACAB1E039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65397868-7E38-794A-2904-7058365D1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06" y="996825"/>
            <a:ext cx="6851185" cy="46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19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857AA-F53B-911F-65E6-64A5D55EB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99B85D-D360-D95E-F667-224DB062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392 GEZ – własność prywatna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C60D176-17BF-845B-94BC-1CF5F9FB9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502608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2025 r. były realizowane kolejne etapy inwestycji mieszkaniowej na podstawie uchwały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sprawie ustalenia lokalizacji inwestycji mieszkaniowej przy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ul. Synów Pułku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Kędzierzynie-Koźlu.</a:t>
            </a:r>
            <a:endParaRPr lang="pl-PL"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3D842CBF-495C-8184-592C-2C7056BB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93400D4D-02B6-FB47-FC3E-B634BC4B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7D1A010-51CA-5F95-9816-941220541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25A1E2-46E3-376C-2DB4-1CB8DCD7C4A2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644ADB-953F-DB21-6783-01EC402BD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4" y="1452344"/>
            <a:ext cx="5903044" cy="42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5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0D1A4-0138-7331-4082-0BA0D5376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555967-4489-5E91-9837-920636E9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392 GEZ – własność prywatna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C8BBC6D0-3BD4-2F28-B03A-E56878B1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2075484E-4B89-EEBD-B294-BAAF10BE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F4B96E-365D-2224-2F09-64885AA70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B5F39FE-0B4A-D3A9-78CA-8EFF0A3B6A22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3C66767-A28C-BD29-A29F-520295732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64" y="1009482"/>
            <a:ext cx="3360000" cy="2520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67A9703-9E8C-5542-BAC1-B35B470D4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1015069"/>
            <a:ext cx="3360000" cy="252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E7B1D79-3D1B-C66F-BC84-45DF18E6B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48" y="3570118"/>
            <a:ext cx="3360000" cy="2520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E0679BB-22F2-E1B9-7FEE-89AD35E51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3570118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8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193B1-1136-BF8A-7DFC-50547E52A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61566B-9723-466E-3491-EE31D761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392 GEZ – własność prywatna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676A815E-E227-30E7-3628-DC5EFD94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AE452236-80C0-BBD1-D1B8-3C539586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89EE813-86C4-F91A-1E04-BFF1387C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CF2E521-CF87-5F7A-2DEE-FAB7DFA23401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E3B3F77-D0DF-A0AF-3C33-E47CFB0BC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032446"/>
            <a:ext cx="3360000" cy="2520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978AA0E-7007-6BED-0C0F-4F318E185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504" y="1032446"/>
            <a:ext cx="3360000" cy="252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845EC68-81EA-2D5B-27AF-D0B1FF11E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3567578"/>
            <a:ext cx="3360000" cy="2520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F552FBF-82E2-5789-BE25-3F1725A2B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504" y="3567578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6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74130-82C3-255B-7CC9-2F392609C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12C819-94A3-7E99-10E5-FC4AE96B2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397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357A2190-342D-1FF3-C735-987D878A2E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4225"/>
            <a:ext cx="5699125" cy="406671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8D15BA7-FC29-5333-4959-7A870D8F3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Zgodnie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wykonywanymi przeglądami okresowymi obiektów budowlanych niezbędne jest wykonanie remontu klatki schodowej.</a:t>
            </a:r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AB42419F-AF93-C8C7-7D64-698C1002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62938957-A8A5-64AE-0E87-0A06E25C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E0DC5DD-3833-8F64-1DC0-36D726AB9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638F362-BAC3-4954-BF34-FE701FF80AE6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511814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7D210-00C3-EE82-1711-FB43EFB6E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64307F-FF3E-4613-995F-8EB5483A4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415 GEZ – własność Skarbu Państwa oddana w użytkowanie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59C10DB7-3E7E-EC16-3DFB-011A77152A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522200"/>
            <a:ext cx="5699125" cy="397076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8BA6C75-2E28-768E-5A8F-12FA90015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Muzeum Ziemi Kozielskiej odbyła się wystawa „Historia Stadniny Koni w Koźlu, w świecie planów architektonicznych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końca XIX i na początku XX wieku”. 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023B315A-3CF1-96AD-1BAF-820E6C692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E1B71A4C-3CF4-146F-68E7-DA12A35C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A718206-0B5E-F901-0581-F1CD0D8EF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12B86CF-C952-53D6-0967-A0FB4704F3B7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84423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B2EA3-F853-3904-E722-8ED15A08E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12A5A1-5069-1584-1C71-8B690F67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420 GEZ – własność prywatna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5AB58DB3-05FD-CDCE-8C20-24602D3224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113241"/>
            <a:ext cx="5699125" cy="2788680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44B005B-7F19-1E51-21A5-8F955FB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616" y="1195977"/>
            <a:ext cx="2650960" cy="4621962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Pismem z 19.05.2022 r. zwrócono się do Ministra Kultury i Dziedzictwa Narodowego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wnioskiem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o skreślenie obiektu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rejestru zabytków woj. opolskiego.</a:t>
            </a:r>
          </a:p>
          <a:p>
            <a:pPr marL="285750" indent="-285750">
              <a:buFontTx/>
              <a:buChar char="-"/>
            </a:pPr>
            <a:endParaRPr lang="pl-PL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Pismem z 28.07.2023 r. Minister przekazał sprawę do rozpatrzenia Narodowemu Instytutowi Dziedzictwa. Sprawa w toku.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3BACCA83-4643-5896-B955-17BF2A7C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192709C2-4B0A-3884-DD13-83C6FACC5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5277A0D-337F-3AE2-707A-47B63ED82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F8136AD-9A4E-551F-A163-BD23812ED2C7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692262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BC5D3-56BD-0EE1-862A-B1F187C9E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4F66FA-79BC-AA20-B5B5-6C442409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430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3F03AAB-7273-91FC-5620-31FF855D6B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3693"/>
            <a:ext cx="5699125" cy="406777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0E03CDC-9060-1E48-123C-036D20E4C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251543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W kwietniu 2025 r. przeprowadzono procedurę wyłonienia wykonawcy w celu wykonania dokumentacji projektowej rozbiórki budynku użytkowego przy ul. Złotniczej 5, który zagraża bezpieczeństwu otoczenia. Otrzymano dwie oferty cenowe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z których najkorzystniejsza wyniosła 40.000,00 zł.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Z uwagi na wysokie koszty realizacji projektu odstąpiono od realizacji zadania.</a:t>
            </a:r>
          </a:p>
          <a:p>
            <a:endParaRPr lang="pl-PL" sz="1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1F2AC123-9C17-C581-8FDB-7EEB5A99C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564C2D1D-6C98-DCD9-C6DE-4ACEADE5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8A8321-C449-1505-280A-4399A0C3F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FFF713B-E0B8-B5D9-4E08-61DAE1064AC6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630688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F64C6-635E-FC31-EF01-8DD0B96BB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33D5BA-8117-B0FE-23CA-2DC38B6D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1291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437 GEZ – własność gminna 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oddana w użytkowanie wieczyste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87ED098-E022-5C16-B45B-A516BDA49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80" y="1382835"/>
            <a:ext cx="2939724" cy="5006059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Pismem z dnia 23.10.2025 r. zawiadomiono Opolskiego Wojewódzkiego Konserwatora Zabytków oraz Wydział Budownictwa i Architektury Starostwa Powiatowego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o prowadzonych bez wymaganego pozwolenia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(oraz uzgodnienia przez Opolskiego Wojewódzkiego Konserwatora Zabytków) robotach budowalnych polegających m.in. na rozbiórce dachu budynku przy ul. Stefana Żeromskiego 7.</a:t>
            </a:r>
            <a:endParaRPr lang="pl-PL" sz="1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8B121A49-3635-D743-CB9C-46C5B733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F40F844D-BADF-C044-A06D-B49A07DD5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3884ABC-39E0-6E72-9E95-F3C6D71D6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7B22EEE-79E1-6076-FEE2-44964CA0D7FC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384FAE2-12AF-9EC1-E254-2566F3A6A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1205951"/>
            <a:ext cx="5674237" cy="399182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F290B7A-A4EA-6A7B-E8FA-B1D2223AD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588" y="3786088"/>
            <a:ext cx="3491880" cy="19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11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810F-F576-DD88-3083-80E3BF879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559CB1-0BB6-EDBB-4BF9-8ACD76E4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4584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438 GEZ – własność prywatna 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oddana w użytkowanie wieczyste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B928C1A-73F7-0509-3AEF-0F819903C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313" y="1423317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2025 r. realizowano kolejne etapy inwestycji mieszkaniowej na podstawie uchwały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sprawie ustalenia lokalizacji inwestycji mieszkaniowej przy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ul. Stefana Żeromskiego 1</a:t>
            </a:r>
            <a:endParaRPr lang="pl-PL"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82DD2C0A-E32E-712D-A7BF-9329B9D8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D4B9EC06-5243-AC5D-5C7F-280D5E1F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5D2C7E1-77E2-3B30-AC50-F3E57E6A9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357BC44-3FA6-8DC7-78BD-B31F1A9B3709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A106503-1050-BE2F-9ECC-92AF8ACD3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6" y="1385738"/>
            <a:ext cx="5746610" cy="40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52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D6742-7FB5-7B55-203A-BB9404835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AE3FDEB7-E87E-0369-7254-D8EB06A0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9AD8E1D-4B4D-7509-BD54-F53B4FE5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620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438 GEZ – własność prywatna 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oddana w użytkowanie wieczyste</a:t>
            </a:r>
          </a:p>
        </p:txBody>
      </p:sp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B86C25A1-E51F-29E4-6405-06046F1E1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53ADFA-B771-6506-3380-D58F3E6D0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1C20594-CF10-F04D-0556-8B62BD1D6806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41656AD-FE93-D558-EA2C-AFB21A1C6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032446"/>
            <a:ext cx="3360000" cy="2520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E164132-9310-E0F8-1969-B532DE5B3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417" y="1032446"/>
            <a:ext cx="3360000" cy="252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3A2D0D3-4049-FFCA-B9D1-D95ED4216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536" y="3645304"/>
            <a:ext cx="3360000" cy="2520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B1149D3-0105-0135-9FD2-965F729F9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3645304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86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DD2CE-943A-45ED-E99B-AAEE8E53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4A7AC-2558-ECBA-588E-F9915540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GEZ – własność gminna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FBAD2A-DD60-4D80-2845-ABFF64663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888" y="1192161"/>
            <a:ext cx="8242936" cy="4525963"/>
          </a:xfrm>
        </p:spPr>
        <p:txBody>
          <a:bodyPr/>
          <a:lstStyle/>
          <a:p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25.03.2024 r. – umowa darowizny – Powiat Kędzierzyńsko-Kozielski przekazał teren Gminie Kędzierzyn-Koźle.</a:t>
            </a:r>
          </a:p>
          <a:p>
            <a:endParaRPr lang="pl-PL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Aktualnie trwają prace projektowe na zlecenie Urzędu Miasta dla zadania pn. Przebudowa Parku Miejskiego – Park Pojednania w Kędzierzynie-Koźlu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ramach zadania inwestycyjnego pn. „Ochrona różnorodności biologicznej województwa opolskiego – etap V – zabytkowy Park Pojednania”. Celem inwestycji jest zintegrowanie obu przestrzeni parkowych.</a:t>
            </a:r>
          </a:p>
          <a:p>
            <a:endParaRPr lang="pl-PL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72BA47D0-4FF1-25B3-0120-F46A3074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E3370EDA-CA83-EFAF-5216-A2BC9C5BB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8C0E9E-99D8-7017-2AB4-6BA4DD469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4244FBA-FA83-DF2F-19A8-0F673A386B65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577788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995FA-1A30-43A6-42A8-FEE8C2256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4BFD5-46D0-4788-583D-6D1E8EF0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448 GEZ – własność gminna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FC61378A-F25B-D5F4-1ACD-2D1D6EEB1B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5949"/>
            <a:ext cx="5699125" cy="4063265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B077FE8-0E52-9CDF-65D2-60DE852CA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8876" y="1606323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 2025 r. wykonano projekt techniczny doposażenia placu zabaw w parku kozielskim za kwotę 541 817,59 zł. Roboty budowlane zakończone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 kwietniu 2025 r., uregulowano płatności w maju 2025 r.</a:t>
            </a:r>
          </a:p>
          <a:p>
            <a:pPr marL="0" indent="0" algn="ctr">
              <a:buNone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Planty systematycznie wyposażane w kolejne elementy małej architektury oraz zieleni.</a:t>
            </a:r>
          </a:p>
          <a:p>
            <a:pPr algn="ctr"/>
            <a:endParaRPr lang="pl-PL" sz="1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4B71D8A4-F0C5-7D1A-D508-629AE74B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D6E09058-1B0F-CDFF-44AC-60B067BF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A4E1578-1C90-4A5C-9F68-F4EBA8A3C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E6ACB11-3CBB-3CD4-36BB-2BC0BF989D30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960760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D6BBB-512C-3FE3-E17E-30DAF746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0464F4-B207-3935-A71E-F3A40947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450 GEZ – własność gminna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DA20E158-217A-6B9D-B64E-C59B5443F2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1" y="1487602"/>
            <a:ext cx="5699125" cy="3977912"/>
          </a:xfrm>
        </p:spPr>
      </p:pic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D8C47F7C-90CD-F9C0-73F2-E46F11BA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0B11F011-2832-F939-A5EA-5510538F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1677D7F-CAC4-AFB2-7568-A3B68E5597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512623D-874D-91BF-0E65-715D11C07AEA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E8CE4967-256B-C9F0-36ED-A39337A33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184" y="1467818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 okresie kwiecień – wrzesień 2025 r. zrealizowano „Remont ul. Poniatowskiego” w ramach Rządowego Funduszu Rozwoju Dróg (dofinansowanie: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1 294 425,79 zł,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wartość projektu: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1 307 897,13 zł)</a:t>
            </a:r>
          </a:p>
          <a:p>
            <a:pPr marL="0" indent="0" algn="ctr">
              <a:buNone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 okresie kwiecień – październik 2025 r. zrealizowano „Remont drogi gminnej – ul.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Planetorza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 ramach Rządowego Funduszu Rozwoju Dróg (dofinansowanie: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793 841,72 zł,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wartość projektu: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891 783,96 zł).</a:t>
            </a:r>
          </a:p>
        </p:txBody>
      </p:sp>
    </p:spTree>
    <p:extLst>
      <p:ext uri="{BB962C8B-B14F-4D97-AF65-F5344CB8AC3E}">
        <p14:creationId xmlns:p14="http://schemas.microsoft.com/office/powerpoint/2010/main" val="2158021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A4E96-CD11-791C-422A-101033B3E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8D4DE9-7810-070B-50F4-6AE22EF6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Obóz pracy w Sławięcicach - schron typu Salzgitter I – własność gminna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723117FA-13A2-51C1-7470-DEFA155F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1F41805-F911-4A5B-2C85-0AD131AAC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CECFA1C-E962-2659-5680-2BA5EF64E957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875FF9E-378B-0111-053B-5FDD96E66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56" y="3503333"/>
            <a:ext cx="3262949" cy="2447212"/>
          </a:xfrm>
          <a:prstGeom prst="rect">
            <a:avLst/>
          </a:prstGeom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58445879-D633-1C5A-3C6D-1B3FDFF7E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EF8628D-9716-1348-DD35-2ECE99733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7"/>
          <a:stretch>
            <a:fillRect/>
          </a:stretch>
        </p:blipFill>
        <p:spPr>
          <a:xfrm>
            <a:off x="4520329" y="3502068"/>
            <a:ext cx="3262949" cy="223118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A0D7968-B5A0-02BE-F98A-52AE08FFF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9618"/>
          <a:stretch>
            <a:fillRect/>
          </a:stretch>
        </p:blipFill>
        <p:spPr>
          <a:xfrm>
            <a:off x="1237043" y="1245386"/>
            <a:ext cx="3262949" cy="223209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B5BA316-0975-E7B2-661B-154A9D7CC6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0"/>
          <a:stretch>
            <a:fillRect/>
          </a:stretch>
        </p:blipFill>
        <p:spPr>
          <a:xfrm>
            <a:off x="4516814" y="1245387"/>
            <a:ext cx="3262949" cy="223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1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7D729-20D6-2855-605B-4F2D246F7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146CE9-FDAF-7E45-8D13-542C7ACE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Obóz pracy w Sławięcicach - schron typu Salzgitter I – własność gminna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0CB17707-C4F5-5B1C-4A1F-82308128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0D210D67-1641-FC96-65C5-A1CDFD09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86FB5E8-A961-FADA-852A-62BA841BD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B64524A-CE62-6D6B-2976-E53861DA67B6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18A5692-413B-EC60-8665-64101222A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280" y="1363686"/>
            <a:ext cx="5772956" cy="108600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40A593-9993-DD0B-5AB4-3987A40BD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072" y="2780928"/>
            <a:ext cx="6230219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1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zara_f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900472" y="1700808"/>
            <a:ext cx="7127912" cy="111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Dziękuję za uwagę.</a:t>
            </a:r>
          </a:p>
          <a:p>
            <a:pPr>
              <a:lnSpc>
                <a:spcPct val="20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460432" y="638132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 dirty="0"/>
          </a:p>
        </p:txBody>
      </p:sp>
      <p:pic>
        <p:nvPicPr>
          <p:cNvPr id="8" name="Picture 4" descr="szara_f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288BA9B-2076-43E8-B6F7-6084FAD54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9307463-F6A7-4FF2-AF45-6BDE34461B52}"/>
              </a:ext>
            </a:extLst>
          </p:cNvPr>
          <p:cNvSpPr txBox="1"/>
          <p:nvPr/>
        </p:nvSpPr>
        <p:spPr>
          <a:xfrm>
            <a:off x="8460432" y="642309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3/3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DC0BE-EE85-90D5-FECF-E23F38160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334AEA-7B2F-C462-053C-17373ABB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94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4487A0F6-45AE-2A1C-53AC-F7A6979CF3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0575"/>
            <a:ext cx="5699125" cy="4074013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CA3628-0716-C6CA-3E47-42EA522E9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Zgodnie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wykonywanymi przeglądami okresowymi obiektów budowlanych niezbędne jest wykonanie remontu klatki schodowej wraz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wykonaniem hydroizolacji wewnętrznej ścian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piwnicy.</a:t>
            </a: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D68A7B43-F7D4-3730-C62A-29C81B18C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8BE983F8-575E-225F-0E3D-DC5D251A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24D192F-7F14-A7B3-0367-A920899B3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DAB3F28-BA91-E49F-CCF8-25F9C47941F6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553731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5AA4-282B-7BCA-8B5A-CE3592FB7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B22743-404B-5B4A-2B6C-80037588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129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51D19AFB-4E8A-6B94-A78D-2674F92B31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521208"/>
            <a:ext cx="5699125" cy="397274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0D4C3DD-313A-E0B6-8D79-66A33B61C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Zgodnie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wykonywanymi przeglądami okresowymi obiektów budowlanych niezbędne jest wykonanie termomodernizacji dachu budynku mieszkalnego oraz renowacji schodów zewnętrznych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i schodów na klatce schodowej.</a:t>
            </a: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F77F6AF0-587D-DB05-EF81-08998517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F7760E04-40C7-4411-0B03-4D146B916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9C3027-A560-915E-93FE-30327FD38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35255BB-E4B6-BCBA-1FF5-701A44CF6631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31492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9DDA9-A326-1666-D173-16C053C5D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908506-FA98-DDED-B509-C2A8672E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133 GEZ – własność gminna (MZBK)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3366C368-60EE-6A75-4BFC-B6400ED022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82492"/>
            <a:ext cx="5699125" cy="4050178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2A61BA-2EDC-C56D-2F68-382D0A8E3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2025 r. zlecono wykonanie  projektu technicznego budowy instalacji gazowej. Realizacja inwestycji planowana jest w roku 2026.</a:t>
            </a: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6208B6C3-F6CD-7033-ACBB-0B94CCE3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5EBE66D3-CF26-D982-840F-48941A95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86139AE-14AA-FA54-A9CE-98BFD8B42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3FF1178-C6E9-7E8D-BB72-8E552B86EC93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815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81A10-3D4A-559B-0F6D-B006EF690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DDA79C-CED8-2FE5-0D4B-72A0A337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134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A1DAF3EC-2ADD-658D-11DC-E3AF86D36F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85885"/>
            <a:ext cx="5699125" cy="4043393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B48CA5E-72BF-CD3C-6B50-B189E75FD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Zgodnie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wykonywanymi przeglądami okresowymi obiektów budowlanych niezbędne jest wykonanie termomodernizacji dachu budynku mieszkalnego wraz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remontem klatki schodowej.</a:t>
            </a: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EDF7D773-0C80-1A09-E72E-86B1B128C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09BB44AE-311D-A640-08FA-FAFD1914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0AFE352-3E5B-A018-C2A2-DCCBEDBDB5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1E94AF5-5748-C51C-C8AE-0B9287AC777C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806889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797C1-56CB-CE1C-E4AA-BAE1CAA7D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3449FA-90F9-E75E-0166-C96F55A0F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398"/>
            <a:ext cx="8229600" cy="432048"/>
          </a:xfrm>
        </p:spPr>
        <p:txBody>
          <a:bodyPr/>
          <a:lstStyle/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135 GEZ – własność gminna (MZBK)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1F4BE259-D777-41A5-F460-0314AF1005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85069"/>
            <a:ext cx="5699125" cy="4045025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FE1A31-A3C3-A4F3-EC1B-6FC4DB856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12" y="1399326"/>
            <a:ext cx="253062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 2025 r. zlecono wykonanie  projektu technicznego budowy instalacji gazowej. Realizacja inwestycji planowana jest w roku 2026.</a:t>
            </a:r>
          </a:p>
          <a:p>
            <a:endParaRPr lang="pl-PL" sz="1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zara_fala">
            <a:extLst>
              <a:ext uri="{FF2B5EF4-FFF2-40B4-BE49-F238E27FC236}">
                <a16:creationId xmlns:a16="http://schemas.microsoft.com/office/drawing/2014/main" id="{0DBF63B6-FCD4-B128-EEDD-F35B41C3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432048"/>
          </a:xfrm>
          <a:prstGeom prst="rect">
            <a:avLst/>
          </a:prstGeom>
          <a:noFill/>
        </p:spPr>
      </p:pic>
      <p:pic>
        <p:nvPicPr>
          <p:cNvPr id="6" name="Picture 4" descr="szara_fala">
            <a:extLst>
              <a:ext uri="{FF2B5EF4-FFF2-40B4-BE49-F238E27FC236}">
                <a16:creationId xmlns:a16="http://schemas.microsoft.com/office/drawing/2014/main" id="{32C6A04B-9F7A-8E0C-4F1A-C63955FE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9144000" cy="432048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31383D-9CC3-ABA8-0ACD-AD3F8DBC21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6180436"/>
            <a:ext cx="1519444" cy="4169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772B869-3F68-4551-9409-B3CC543DF086}"/>
              </a:ext>
            </a:extLst>
          </p:cNvPr>
          <p:cNvSpPr txBox="1"/>
          <p:nvPr/>
        </p:nvSpPr>
        <p:spPr>
          <a:xfrm>
            <a:off x="4499992" y="6433046"/>
            <a:ext cx="151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81643113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ja1">
  <a:themeElements>
    <a:clrScheme name="Prezentacja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zentacja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zentacja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Prezentacja1</Template>
  <TotalTime>500</TotalTime>
  <Words>2095</Words>
  <Application>Microsoft Office PowerPoint</Application>
  <PresentationFormat>Pokaz na ekranie (4:3)</PresentationFormat>
  <Paragraphs>173</Paragraphs>
  <Slides>44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8" baseType="lpstr">
      <vt:lpstr>Arial</vt:lpstr>
      <vt:lpstr>Calibri</vt:lpstr>
      <vt:lpstr>Cambria</vt:lpstr>
      <vt:lpstr>Prezentacja1</vt:lpstr>
      <vt:lpstr>Prezentacja programu PowerPoint</vt:lpstr>
      <vt:lpstr>2 GEZ – własność gminna</vt:lpstr>
      <vt:lpstr>2 GEZ – własność gminna</vt:lpstr>
      <vt:lpstr>2 GEZ – własność gminna</vt:lpstr>
      <vt:lpstr>94 GEZ – własność gminna (MZBK)</vt:lpstr>
      <vt:lpstr>129 GEZ – własność gminna (MZBK)</vt:lpstr>
      <vt:lpstr>133 GEZ – własność gminna (MZBK)</vt:lpstr>
      <vt:lpstr>134 GEZ – własność gminna (MZBK)</vt:lpstr>
      <vt:lpstr>135 GEZ – własność gminna (MZBK)</vt:lpstr>
      <vt:lpstr>200 GEZ – własność gminna</vt:lpstr>
      <vt:lpstr>Prezentacja programu PowerPoint</vt:lpstr>
      <vt:lpstr>205 GEZ – wspólnota mieszkaniowa  (udział Gminy: 6876/10000)</vt:lpstr>
      <vt:lpstr>205 GEZ – wspólnota mieszkaniowa (udział Gminy: 6876/10000)</vt:lpstr>
      <vt:lpstr>216 GEZ – własność gminna (MZBK)</vt:lpstr>
      <vt:lpstr>217 GEZ – własność gminna (MZBK)</vt:lpstr>
      <vt:lpstr>236 GEZ – własność gminna</vt:lpstr>
      <vt:lpstr>278 GEZ – własność gminna</vt:lpstr>
      <vt:lpstr>280 GEZ – własność gminna</vt:lpstr>
      <vt:lpstr>286 GEZ – własność gminna (MZBK)</vt:lpstr>
      <vt:lpstr>344 GEZ – własność gminna (MZBK)</vt:lpstr>
      <vt:lpstr>352 GEZ – własność gminna (MZBK)</vt:lpstr>
      <vt:lpstr>354 GEZ – współwłasność prywatna (udział Gminy: 3959/10000)</vt:lpstr>
      <vt:lpstr>354 GEZ – współwłasność prywatna (udział Gminy: 3959/10000)</vt:lpstr>
      <vt:lpstr>356 GEZ – własność gminna</vt:lpstr>
      <vt:lpstr>382 GEZ – wspólnota mieszkaniowa</vt:lpstr>
      <vt:lpstr>383 GEZ – własność gminna</vt:lpstr>
      <vt:lpstr>383 GEZ – własność gminna</vt:lpstr>
      <vt:lpstr>386 GEZ</vt:lpstr>
      <vt:lpstr>386 GEZ</vt:lpstr>
      <vt:lpstr>392 GEZ – własność prywatna</vt:lpstr>
      <vt:lpstr>392 GEZ – własność prywatna</vt:lpstr>
      <vt:lpstr>392 GEZ – własność prywatna</vt:lpstr>
      <vt:lpstr>397 GEZ – własność gminna (MZBK)</vt:lpstr>
      <vt:lpstr>415 GEZ – własność Skarbu Państwa oddana w użytkowanie</vt:lpstr>
      <vt:lpstr>420 GEZ – własność prywatna</vt:lpstr>
      <vt:lpstr>430 GEZ – własność gminna (MZBK)</vt:lpstr>
      <vt:lpstr>437 GEZ – własność gminna  oddana w użytkowanie wieczyste</vt:lpstr>
      <vt:lpstr>438 GEZ – własność prywatna  oddana w użytkowanie wieczyste</vt:lpstr>
      <vt:lpstr>438 GEZ – własność prywatna  oddana w użytkowanie wieczyste</vt:lpstr>
      <vt:lpstr>448 GEZ – własność gminna</vt:lpstr>
      <vt:lpstr>450 GEZ – własność gminna</vt:lpstr>
      <vt:lpstr>Obóz pracy w Sławięcicach - schron typu Salzgitter I – własność gminna</vt:lpstr>
      <vt:lpstr>Obóz pracy w Sławięcicach - schron typu Salzgitter I – własność gminna</vt:lpstr>
      <vt:lpstr>Prezentacja programu PowerPoint</vt:lpstr>
    </vt:vector>
  </TitlesOfParts>
  <Company>UMKK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TG</dc:creator>
  <cp:lastModifiedBy>BIO UMKK</cp:lastModifiedBy>
  <cp:revision>95</cp:revision>
  <dcterms:created xsi:type="dcterms:W3CDTF">2015-09-14T10:16:22Z</dcterms:created>
  <dcterms:modified xsi:type="dcterms:W3CDTF">2026-01-16T09:04:26Z</dcterms:modified>
</cp:coreProperties>
</file>