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1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2.xml" ContentType="application/vnd.openxmlformats-officedocument.drawingml.chartshapes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3.xml" ContentType="application/vnd.openxmlformats-officedocument.drawingml.chartshapes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4.xml" ContentType="application/vnd.openxmlformats-officedocument.drawingml.chartshapes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5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27"/>
  </p:notesMasterIdLst>
  <p:sldIdLst>
    <p:sldId id="257" r:id="rId2"/>
    <p:sldId id="1000" r:id="rId3"/>
    <p:sldId id="973" r:id="rId4"/>
    <p:sldId id="1016" r:id="rId5"/>
    <p:sldId id="1017" r:id="rId6"/>
    <p:sldId id="278" r:id="rId7"/>
    <p:sldId id="966" r:id="rId8"/>
    <p:sldId id="978" r:id="rId9"/>
    <p:sldId id="983" r:id="rId10"/>
    <p:sldId id="1007" r:id="rId11"/>
    <p:sldId id="1003" r:id="rId12"/>
    <p:sldId id="1022" r:id="rId13"/>
    <p:sldId id="981" r:id="rId14"/>
    <p:sldId id="989" r:id="rId15"/>
    <p:sldId id="1011" r:id="rId16"/>
    <p:sldId id="814" r:id="rId17"/>
    <p:sldId id="997" r:id="rId18"/>
    <p:sldId id="1018" r:id="rId19"/>
    <p:sldId id="969" r:id="rId20"/>
    <p:sldId id="1029" r:id="rId21"/>
    <p:sldId id="1030" r:id="rId22"/>
    <p:sldId id="1028" r:id="rId23"/>
    <p:sldId id="1019" r:id="rId24"/>
    <p:sldId id="1021" r:id="rId25"/>
    <p:sldId id="276" r:id="rId2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minika Galińska-Lizoń" initials="DG" lastIdx="2" clrIdx="0">
    <p:extLst>
      <p:ext uri="{19B8F6BF-5375-455C-9EA6-DF929625EA0E}">
        <p15:presenceInfo xmlns:p15="http://schemas.microsoft.com/office/powerpoint/2012/main" userId="S-1-5-21-2732777630-860930788-1621479221-757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AFD8B"/>
    <a:srgbClr val="0066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Styl jasny 2 — Ak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8D230F3-CF80-4859-8CE7-A43EE81993B5}" styleName="Styl jasny 1 — Ak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Styl jasny 3 — Ak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p.dlugosz\Desktop\OR2024\EMISJE%20do%20OR2024\Zestawienia_sumy_2024\wojewodztwa\8_opolskie\Udzia&#322;y_OR2024_op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file:///C:\Users\p.dlugosz\Desktop\OR2025\Emisje%202025\Zestawienia_sumy_2025\wojewodztwa%202025\Udzia&#322;y_woj_OR2025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1-opole\rwms$\Powietrze\Ocena%202025\wykresy%20-%20zanieczyszczenia%20powietrza%202015-2025.xlsx" TargetMode="Externa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1-opole\rwms$\Powietrze\Ocena%202025\wykresy%20-%20zanieczyszczenia%20powietrza%202015-2025.xlsx" TargetMode="Externa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1-opole\rwms$\Powietrze\Ocena%202025\wykresy%20-%20zanieczyszczenia%20powietrza%202015-2025.xlsx" TargetMode="Externa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1-opole\rwms$\Powietrze\Ocena%202025\wykresy%20-%20zanieczyszczenia%20powietrza%202015-2025.xlsx" TargetMode="Externa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1-opole\rwms$\Powietrze\Ocena%202025\wykresy%20-%20zanieczyszczenia%20powietrza%202015-2025.xlsx" TargetMode="Externa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1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C:\Users\p.dlugosz\Desktop\OR2024\EMISJE%20do%20OR2024\Zestawienia_sumy_2024\wojewodztwa\8_opolskie\Udzia&#322;y_OR2024_op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../embeddings/oleObject2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../embeddings/oleObject3.bin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C:\Users\p.dlugosz\Desktop\OR2025\Emisje%202025\Zestawienia_sumy_2025\wojewodztwa%202025\Udzia&#322;y_woj_OR2025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C:\Users\p.dlugosz\Desktop\OR2025\Emisje%202025\Zestawienia_sumy_2025\wojewodztwa%202025\Udzia&#322;y_woj_OR2025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file:///C:\Users\p.dlugosz\Desktop\OR2025\Emisje%202025\Zestawienia_sumy_2025\wojewodztwa%202025\Udzia&#322;y_woj_OR2025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file:///C:\Users\p.dlugosz\Desktop\OR2025\Emisje%202025\Zestawienia_sumy_2025\wojewodztwa%202025\Udzia&#322;y_woj_OR202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pl-PL" b="1"/>
              <a:t>SO</a:t>
            </a:r>
            <a:r>
              <a:rPr lang="pl-PL" b="1" baseline="-25000"/>
              <a:t>X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l-PL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pl-PL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pl-PL" b="1">
                <a:solidFill>
                  <a:sysClr val="windowText" lastClr="000000"/>
                </a:solidFill>
              </a:rPr>
              <a:t>Benzo(a)piren</a:t>
            </a:r>
          </a:p>
        </c:rich>
      </c:tx>
      <c:layout>
        <c:manualLayout>
          <c:xMode val="edge"/>
          <c:yMode val="edge"/>
          <c:x val="0.21601027644618095"/>
          <c:y val="3.25644504748982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Op!$A$29</c:f>
              <c:strCache>
                <c:ptCount val="1"/>
                <c:pt idx="0">
                  <c:v>B(a)P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</c:spPr>
          <c:dPt>
            <c:idx val="0"/>
            <c:bubble3D val="0"/>
            <c:spPr>
              <a:solidFill>
                <a:srgbClr val="BFBFB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1C-4092-96C1-8D154C9A4C96}"/>
              </c:ext>
            </c:extLst>
          </c:dPt>
          <c:dPt>
            <c:idx val="1"/>
            <c:bubble3D val="0"/>
            <c:spPr>
              <a:solidFill>
                <a:srgbClr val="B9DFE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61C-4092-96C1-8D154C9A4C96}"/>
              </c:ext>
            </c:extLst>
          </c:dPt>
          <c:dPt>
            <c:idx val="2"/>
            <c:bubble3D val="0"/>
            <c:spPr>
              <a:solidFill>
                <a:srgbClr val="FFD75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61C-4092-96C1-8D154C9A4C96}"/>
              </c:ext>
            </c:extLst>
          </c:dPt>
          <c:dPt>
            <c:idx val="3"/>
            <c:bubble3D val="0"/>
            <c:spPr>
              <a:solidFill>
                <a:srgbClr val="C2B5D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61C-4092-96C1-8D154C9A4C96}"/>
              </c:ext>
            </c:extLst>
          </c:dPt>
          <c:dPt>
            <c:idx val="4"/>
            <c:bubble3D val="0"/>
            <c:spPr>
              <a:solidFill>
                <a:srgbClr val="C3D79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61C-4092-96C1-8D154C9A4C96}"/>
              </c:ext>
            </c:extLst>
          </c:dPt>
          <c:dLbls>
            <c:dLbl>
              <c:idx val="0"/>
              <c:layout>
                <c:manualLayout>
                  <c:x val="-5.1534466320414439E-2"/>
                  <c:y val="-0.1766732550561438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61C-4092-96C1-8D154C9A4C96}"/>
                </c:ext>
              </c:extLst>
            </c:dLbl>
            <c:dLbl>
              <c:idx val="1"/>
              <c:layout>
                <c:manualLayout>
                  <c:x val="-1.6641108896104328E-2"/>
                  <c:y val="8.6270152458893783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61C-4092-96C1-8D154C9A4C96}"/>
                </c:ext>
              </c:extLst>
            </c:dLbl>
            <c:dLbl>
              <c:idx val="2"/>
              <c:layout>
                <c:manualLayout>
                  <c:x val="1.4260124766368641E-2"/>
                  <c:y val="-2.374298870714430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61C-4092-96C1-8D154C9A4C96}"/>
                </c:ext>
              </c:extLst>
            </c:dLbl>
            <c:dLbl>
              <c:idx val="3"/>
              <c:layout>
                <c:manualLayout>
                  <c:x val="3.1170138153672395E-3"/>
                  <c:y val="-5.328744743710511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61C-4092-96C1-8D154C9A4C96}"/>
                </c:ext>
              </c:extLst>
            </c:dLbl>
            <c:dLbl>
              <c:idx val="4"/>
              <c:layout>
                <c:manualLayout>
                  <c:x val="6.392220659123786E-2"/>
                  <c:y val="1.6709580230558018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&lt;0,1%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61C-4092-96C1-8D154C9A4C96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ln w="0">
                      <a:noFill/>
                    </a:ln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Op!$B$22:$F$22</c:f>
              <c:strCache>
                <c:ptCount val="5"/>
                <c:pt idx="0">
                  <c:v>Komunalno-bytowa</c:v>
                </c:pt>
                <c:pt idx="1">
                  <c:v>Transport drogowy</c:v>
                </c:pt>
                <c:pt idx="2">
                  <c:v>Punktowa</c:v>
                </c:pt>
                <c:pt idx="3">
                  <c:v>Hałdy i wyrobiska</c:v>
                </c:pt>
                <c:pt idx="4">
                  <c:v>Inne źródła</c:v>
                </c:pt>
              </c:strCache>
            </c:strRef>
          </c:cat>
          <c:val>
            <c:numRef>
              <c:f>Op!$B$29:$F$29</c:f>
              <c:numCache>
                <c:formatCode>0.0</c:formatCode>
                <c:ptCount val="5"/>
                <c:pt idx="0">
                  <c:v>95.060926752355101</c:v>
                </c:pt>
                <c:pt idx="1">
                  <c:v>0.30176858112151228</c:v>
                </c:pt>
                <c:pt idx="2">
                  <c:v>4.6335919435583319</c:v>
                </c:pt>
                <c:pt idx="4">
                  <c:v>3.7127229650403227E-3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61C-4092-96C1-8D154C9A4C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843948811588389"/>
          <c:y val="0.32308398950131234"/>
          <c:w val="0.31944754742759601"/>
          <c:h val="0.474619058034412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230769567827391E-2"/>
          <c:y val="6.942828408048389E-2"/>
          <c:w val="0.90895254119946189"/>
          <c:h val="0.657128276189088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'C6H6'!$G$18</c:f>
              <c:strCache>
                <c:ptCount val="1"/>
                <c:pt idx="0">
                  <c:v>Średnia roczna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cat>
            <c:numRef>
              <c:f>'C6H6'!$F$19:$F$45</c:f>
              <c:numCache>
                <c:formatCode>General</c:formatCode>
                <c:ptCount val="27"/>
                <c:pt idx="0">
                  <c:v>2019</c:v>
                </c:pt>
                <c:pt idx="1">
                  <c:v>2020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  <c:pt idx="21">
                  <c:v>2020</c:v>
                </c:pt>
                <c:pt idx="22">
                  <c:v>2021</c:v>
                </c:pt>
                <c:pt idx="23">
                  <c:v>2022</c:v>
                </c:pt>
                <c:pt idx="24">
                  <c:v>2023</c:v>
                </c:pt>
                <c:pt idx="25">
                  <c:v>2024</c:v>
                </c:pt>
                <c:pt idx="26">
                  <c:v>2025</c:v>
                </c:pt>
              </c:numCache>
            </c:numRef>
          </c:cat>
          <c:val>
            <c:numRef>
              <c:f>'C6H6'!$G$19:$G$45</c:f>
              <c:numCache>
                <c:formatCode>#0.00</c:formatCode>
                <c:ptCount val="27"/>
                <c:pt idx="0" formatCode="General">
                  <c:v>0.64</c:v>
                </c:pt>
                <c:pt idx="1">
                  <c:v>0.66</c:v>
                </c:pt>
                <c:pt idx="2">
                  <c:v>0.84</c:v>
                </c:pt>
                <c:pt idx="3">
                  <c:v>0.82</c:v>
                </c:pt>
                <c:pt idx="4">
                  <c:v>0.61</c:v>
                </c:pt>
                <c:pt idx="6">
                  <c:v>4.93</c:v>
                </c:pt>
                <c:pt idx="7">
                  <c:v>3.52</c:v>
                </c:pt>
                <c:pt idx="8">
                  <c:v>3.43</c:v>
                </c:pt>
                <c:pt idx="9">
                  <c:v>2.78</c:v>
                </c:pt>
                <c:pt idx="10">
                  <c:v>2.57</c:v>
                </c:pt>
                <c:pt idx="11">
                  <c:v>2.93</c:v>
                </c:pt>
                <c:pt idx="12">
                  <c:v>3.54</c:v>
                </c:pt>
                <c:pt idx="13">
                  <c:v>1.93</c:v>
                </c:pt>
                <c:pt idx="14">
                  <c:v>0.85</c:v>
                </c:pt>
                <c:pt idx="15">
                  <c:v>0.64</c:v>
                </c:pt>
                <c:pt idx="17">
                  <c:v>7.22</c:v>
                </c:pt>
                <c:pt idx="18">
                  <c:v>3.37</c:v>
                </c:pt>
                <c:pt idx="19">
                  <c:v>2.95</c:v>
                </c:pt>
                <c:pt idx="20">
                  <c:v>2.38</c:v>
                </c:pt>
                <c:pt idx="21">
                  <c:v>2.41</c:v>
                </c:pt>
                <c:pt idx="22">
                  <c:v>2.63</c:v>
                </c:pt>
                <c:pt idx="23">
                  <c:v>2.2400000000000002</c:v>
                </c:pt>
                <c:pt idx="24">
                  <c:v>2.4300000000000002</c:v>
                </c:pt>
                <c:pt idx="25">
                  <c:v>2.46</c:v>
                </c:pt>
                <c:pt idx="26">
                  <c:v>2.69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F6-432C-859A-B100EC6FC5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4360424"/>
        <c:axId val="184360816"/>
      </c:barChart>
      <c:lineChart>
        <c:grouping val="standard"/>
        <c:varyColors val="0"/>
        <c:ser>
          <c:idx val="1"/>
          <c:order val="1"/>
          <c:tx>
            <c:strRef>
              <c:f>'C6H6'!$H$18</c:f>
              <c:strCache>
                <c:ptCount val="1"/>
                <c:pt idx="0">
                  <c:v>Poz. dop. (średnia roczna)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'C6H6'!$F$19:$F$45</c:f>
              <c:numCache>
                <c:formatCode>General</c:formatCode>
                <c:ptCount val="27"/>
                <c:pt idx="0">
                  <c:v>2019</c:v>
                </c:pt>
                <c:pt idx="1">
                  <c:v>2020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  <c:pt idx="21">
                  <c:v>2020</c:v>
                </c:pt>
                <c:pt idx="22">
                  <c:v>2021</c:v>
                </c:pt>
                <c:pt idx="23">
                  <c:v>2022</c:v>
                </c:pt>
                <c:pt idx="24">
                  <c:v>2023</c:v>
                </c:pt>
                <c:pt idx="25">
                  <c:v>2024</c:v>
                </c:pt>
                <c:pt idx="26">
                  <c:v>2025</c:v>
                </c:pt>
              </c:numCache>
            </c:numRef>
          </c:cat>
          <c:val>
            <c:numRef>
              <c:f>'C6H6'!$H$19:$H$45</c:f>
              <c:numCache>
                <c:formatCode>General</c:formatCode>
                <c:ptCount val="27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BF6-432C-859A-B100EC6FC5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4360424"/>
        <c:axId val="184360816"/>
      </c:lineChart>
      <c:catAx>
        <c:axId val="184360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184360816"/>
        <c:crosses val="autoZero"/>
        <c:auto val="1"/>
        <c:lblAlgn val="ctr"/>
        <c:lblOffset val="100"/>
        <c:noMultiLvlLbl val="0"/>
      </c:catAx>
      <c:valAx>
        <c:axId val="184360816"/>
        <c:scaling>
          <c:orientation val="minMax"/>
          <c:max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S</a:t>
                </a:r>
                <a:r>
                  <a:rPr lang="pl-PL"/>
                  <a:t>tężenia średnioroczne C</a:t>
                </a:r>
                <a:r>
                  <a:rPr lang="pl-PL" baseline="-25000"/>
                  <a:t>6</a:t>
                </a:r>
                <a:r>
                  <a:rPr lang="pl-PL"/>
                  <a:t>H</a:t>
                </a:r>
                <a:r>
                  <a:rPr lang="pl-PL" baseline="-25000"/>
                  <a:t>6</a:t>
                </a:r>
                <a:r>
                  <a:rPr lang="pl-PL"/>
                  <a:t> [µg/m</a:t>
                </a:r>
                <a:r>
                  <a:rPr lang="pl-PL" baseline="30000"/>
                  <a:t>3</a:t>
                </a:r>
                <a:r>
                  <a:rPr lang="pl-PL"/>
                  <a:t>]</a:t>
                </a:r>
              </a:p>
            </c:rich>
          </c:tx>
          <c:layout>
            <c:manualLayout>
              <c:xMode val="edge"/>
              <c:yMode val="edge"/>
              <c:x val="4.4003794538921819E-3"/>
              <c:y val="0.13416234634478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184360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0183402714554766"/>
          <c:y val="8.1293954893717185E-2"/>
          <c:w val="0.27991986990152268"/>
          <c:h val="0.11489965984097616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467954037878936E-2"/>
          <c:y val="7.2854860338098307E-2"/>
          <c:w val="0.92844462886869217"/>
          <c:h val="0.658671500723764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'PM10'!$I$29</c:f>
              <c:strCache>
                <c:ptCount val="1"/>
                <c:pt idx="0">
                  <c:v>36 maks. (24-godz.)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cat>
            <c:numRef>
              <c:f>'PM10'!$D$31:$D$114</c:f>
              <c:numCache>
                <c:formatCode>General</c:formatCode>
                <c:ptCount val="8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2023</c:v>
                </c:pt>
                <c:pt idx="17">
                  <c:v>2024</c:v>
                </c:pt>
                <c:pt idx="18">
                  <c:v>2025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  <c:pt idx="24">
                  <c:v>2025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7">
                  <c:v>2016</c:v>
                </c:pt>
                <c:pt idx="38">
                  <c:v>2017</c:v>
                </c:pt>
                <c:pt idx="39">
                  <c:v>2018</c:v>
                </c:pt>
                <c:pt idx="40">
                  <c:v>2019</c:v>
                </c:pt>
                <c:pt idx="41">
                  <c:v>2020</c:v>
                </c:pt>
                <c:pt idx="42">
                  <c:v>2021</c:v>
                </c:pt>
                <c:pt idx="43">
                  <c:v>2022</c:v>
                </c:pt>
                <c:pt idx="44">
                  <c:v>2023</c:v>
                </c:pt>
                <c:pt idx="45">
                  <c:v>2024</c:v>
                </c:pt>
                <c:pt idx="46">
                  <c:v>2025</c:v>
                </c:pt>
                <c:pt idx="48">
                  <c:v>2022</c:v>
                </c:pt>
                <c:pt idx="49">
                  <c:v>2023</c:v>
                </c:pt>
                <c:pt idx="50">
                  <c:v>2025</c:v>
                </c:pt>
                <c:pt idx="52">
                  <c:v>2016</c:v>
                </c:pt>
                <c:pt idx="53">
                  <c:v>2017</c:v>
                </c:pt>
                <c:pt idx="54">
                  <c:v>2018</c:v>
                </c:pt>
                <c:pt idx="55">
                  <c:v>2019</c:v>
                </c:pt>
                <c:pt idx="56">
                  <c:v>2020</c:v>
                </c:pt>
                <c:pt idx="57">
                  <c:v>2021</c:v>
                </c:pt>
                <c:pt idx="58">
                  <c:v>2022</c:v>
                </c:pt>
                <c:pt idx="59">
                  <c:v>2023</c:v>
                </c:pt>
                <c:pt idx="60">
                  <c:v>2024</c:v>
                </c:pt>
                <c:pt idx="61">
                  <c:v>2025</c:v>
                </c:pt>
                <c:pt idx="63">
                  <c:v>2016</c:v>
                </c:pt>
                <c:pt idx="64">
                  <c:v>2017</c:v>
                </c:pt>
                <c:pt idx="65">
                  <c:v>2018</c:v>
                </c:pt>
                <c:pt idx="66">
                  <c:v>2019</c:v>
                </c:pt>
                <c:pt idx="67">
                  <c:v>2020</c:v>
                </c:pt>
                <c:pt idx="68">
                  <c:v>2021</c:v>
                </c:pt>
                <c:pt idx="69">
                  <c:v>2022</c:v>
                </c:pt>
                <c:pt idx="70">
                  <c:v>2023</c:v>
                </c:pt>
                <c:pt idx="71">
                  <c:v>2024</c:v>
                </c:pt>
                <c:pt idx="72">
                  <c:v>2025</c:v>
                </c:pt>
                <c:pt idx="74">
                  <c:v>2016</c:v>
                </c:pt>
                <c:pt idx="75">
                  <c:v>2017</c:v>
                </c:pt>
                <c:pt idx="76">
                  <c:v>2018</c:v>
                </c:pt>
                <c:pt idx="77">
                  <c:v>2019</c:v>
                </c:pt>
                <c:pt idx="78">
                  <c:v>2020</c:v>
                </c:pt>
                <c:pt idx="79">
                  <c:v>2021</c:v>
                </c:pt>
                <c:pt idx="80">
                  <c:v>2022</c:v>
                </c:pt>
                <c:pt idx="81">
                  <c:v>2023</c:v>
                </c:pt>
                <c:pt idx="82">
                  <c:v>2024</c:v>
                </c:pt>
                <c:pt idx="83">
                  <c:v>2025</c:v>
                </c:pt>
              </c:numCache>
            </c:numRef>
          </c:cat>
          <c:val>
            <c:numRef>
              <c:f>'PM10'!$I$31:$I$114</c:f>
              <c:numCache>
                <c:formatCode>#,##0</c:formatCode>
                <c:ptCount val="84"/>
                <c:pt idx="0">
                  <c:v>54</c:v>
                </c:pt>
                <c:pt idx="1">
                  <c:v>63</c:v>
                </c:pt>
                <c:pt idx="2">
                  <c:v>58</c:v>
                </c:pt>
                <c:pt idx="3">
                  <c:v>54</c:v>
                </c:pt>
                <c:pt idx="4">
                  <c:v>41</c:v>
                </c:pt>
                <c:pt idx="5">
                  <c:v>42</c:v>
                </c:pt>
                <c:pt idx="6">
                  <c:v>35</c:v>
                </c:pt>
                <c:pt idx="7">
                  <c:v>30</c:v>
                </c:pt>
                <c:pt idx="8">
                  <c:v>42</c:v>
                </c:pt>
                <c:pt idx="9">
                  <c:v>48</c:v>
                </c:pt>
                <c:pt idx="11">
                  <c:v>56</c:v>
                </c:pt>
                <c:pt idx="12">
                  <c:v>61</c:v>
                </c:pt>
                <c:pt idx="13">
                  <c:v>53</c:v>
                </c:pt>
                <c:pt idx="14">
                  <c:v>48</c:v>
                </c:pt>
                <c:pt idx="15">
                  <c:v>43</c:v>
                </c:pt>
                <c:pt idx="16">
                  <c:v>32</c:v>
                </c:pt>
                <c:pt idx="17">
                  <c:v>39</c:v>
                </c:pt>
                <c:pt idx="18">
                  <c:v>42</c:v>
                </c:pt>
                <c:pt idx="20">
                  <c:v>47</c:v>
                </c:pt>
                <c:pt idx="21">
                  <c:v>40</c:v>
                </c:pt>
                <c:pt idx="22">
                  <c:v>33</c:v>
                </c:pt>
                <c:pt idx="23">
                  <c:v>37</c:v>
                </c:pt>
                <c:pt idx="24">
                  <c:v>41</c:v>
                </c:pt>
                <c:pt idx="26">
                  <c:v>56</c:v>
                </c:pt>
                <c:pt idx="27">
                  <c:v>73</c:v>
                </c:pt>
                <c:pt idx="28">
                  <c:v>62</c:v>
                </c:pt>
                <c:pt idx="29">
                  <c:v>57</c:v>
                </c:pt>
                <c:pt idx="30">
                  <c:v>47</c:v>
                </c:pt>
                <c:pt idx="31">
                  <c:v>43</c:v>
                </c:pt>
                <c:pt idx="32">
                  <c:v>42</c:v>
                </c:pt>
                <c:pt idx="33">
                  <c:v>34</c:v>
                </c:pt>
                <c:pt idx="34">
                  <c:v>48</c:v>
                </c:pt>
                <c:pt idx="35">
                  <c:v>43</c:v>
                </c:pt>
                <c:pt idx="37">
                  <c:v>50</c:v>
                </c:pt>
                <c:pt idx="38">
                  <c:v>61</c:v>
                </c:pt>
                <c:pt idx="39">
                  <c:v>54</c:v>
                </c:pt>
                <c:pt idx="40">
                  <c:v>54</c:v>
                </c:pt>
                <c:pt idx="41">
                  <c:v>40</c:v>
                </c:pt>
                <c:pt idx="42">
                  <c:v>48</c:v>
                </c:pt>
                <c:pt idx="43">
                  <c:v>38</c:v>
                </c:pt>
                <c:pt idx="44">
                  <c:v>32</c:v>
                </c:pt>
                <c:pt idx="45">
                  <c:v>37</c:v>
                </c:pt>
                <c:pt idx="46">
                  <c:v>40</c:v>
                </c:pt>
                <c:pt idx="48">
                  <c:v>48</c:v>
                </c:pt>
                <c:pt idx="49">
                  <c:v>36</c:v>
                </c:pt>
                <c:pt idx="50">
                  <c:v>49</c:v>
                </c:pt>
                <c:pt idx="52">
                  <c:v>74</c:v>
                </c:pt>
                <c:pt idx="53">
                  <c:v>54</c:v>
                </c:pt>
                <c:pt idx="54">
                  <c:v>65</c:v>
                </c:pt>
                <c:pt idx="55">
                  <c:v>55</c:v>
                </c:pt>
                <c:pt idx="56">
                  <c:v>54</c:v>
                </c:pt>
                <c:pt idx="57">
                  <c:v>61</c:v>
                </c:pt>
                <c:pt idx="58">
                  <c:v>51</c:v>
                </c:pt>
                <c:pt idx="59">
                  <c:v>37</c:v>
                </c:pt>
                <c:pt idx="60">
                  <c:v>43</c:v>
                </c:pt>
                <c:pt idx="61">
                  <c:v>54</c:v>
                </c:pt>
                <c:pt idx="63">
                  <c:v>63</c:v>
                </c:pt>
                <c:pt idx="64">
                  <c:v>72</c:v>
                </c:pt>
                <c:pt idx="65">
                  <c:v>66</c:v>
                </c:pt>
                <c:pt idx="66">
                  <c:v>50</c:v>
                </c:pt>
                <c:pt idx="67">
                  <c:v>43</c:v>
                </c:pt>
                <c:pt idx="68">
                  <c:v>50</c:v>
                </c:pt>
                <c:pt idx="69">
                  <c:v>48</c:v>
                </c:pt>
                <c:pt idx="70">
                  <c:v>36</c:v>
                </c:pt>
                <c:pt idx="71">
                  <c:v>44</c:v>
                </c:pt>
                <c:pt idx="72">
                  <c:v>46</c:v>
                </c:pt>
                <c:pt idx="74">
                  <c:v>71</c:v>
                </c:pt>
                <c:pt idx="75">
                  <c:v>74</c:v>
                </c:pt>
                <c:pt idx="76">
                  <c:v>64</c:v>
                </c:pt>
                <c:pt idx="77">
                  <c:v>61</c:v>
                </c:pt>
                <c:pt idx="78">
                  <c:v>51</c:v>
                </c:pt>
                <c:pt idx="79">
                  <c:v>60</c:v>
                </c:pt>
                <c:pt idx="80">
                  <c:v>57</c:v>
                </c:pt>
                <c:pt idx="81">
                  <c:v>45</c:v>
                </c:pt>
                <c:pt idx="82" formatCode="General">
                  <c:v>50</c:v>
                </c:pt>
                <c:pt idx="83" formatCode="General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5D-4C51-8292-935E38C6A9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9736800"/>
        <c:axId val="249737192"/>
      </c:barChart>
      <c:lineChart>
        <c:grouping val="standard"/>
        <c:varyColors val="0"/>
        <c:ser>
          <c:idx val="1"/>
          <c:order val="1"/>
          <c:tx>
            <c:strRef>
              <c:f>'PM10'!$J$29</c:f>
              <c:strCache>
                <c:ptCount val="1"/>
                <c:pt idx="0">
                  <c:v>Poz. dop. (24-godz.)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'PM10'!$D$31:$D$114</c:f>
              <c:numCache>
                <c:formatCode>General</c:formatCode>
                <c:ptCount val="8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2023</c:v>
                </c:pt>
                <c:pt idx="17">
                  <c:v>2024</c:v>
                </c:pt>
                <c:pt idx="18">
                  <c:v>2025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  <c:pt idx="24">
                  <c:v>2025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7">
                  <c:v>2016</c:v>
                </c:pt>
                <c:pt idx="38">
                  <c:v>2017</c:v>
                </c:pt>
                <c:pt idx="39">
                  <c:v>2018</c:v>
                </c:pt>
                <c:pt idx="40">
                  <c:v>2019</c:v>
                </c:pt>
                <c:pt idx="41">
                  <c:v>2020</c:v>
                </c:pt>
                <c:pt idx="42">
                  <c:v>2021</c:v>
                </c:pt>
                <c:pt idx="43">
                  <c:v>2022</c:v>
                </c:pt>
                <c:pt idx="44">
                  <c:v>2023</c:v>
                </c:pt>
                <c:pt idx="45">
                  <c:v>2024</c:v>
                </c:pt>
                <c:pt idx="46">
                  <c:v>2025</c:v>
                </c:pt>
                <c:pt idx="48">
                  <c:v>2022</c:v>
                </c:pt>
                <c:pt idx="49">
                  <c:v>2023</c:v>
                </c:pt>
                <c:pt idx="50">
                  <c:v>2025</c:v>
                </c:pt>
                <c:pt idx="52">
                  <c:v>2016</c:v>
                </c:pt>
                <c:pt idx="53">
                  <c:v>2017</c:v>
                </c:pt>
                <c:pt idx="54">
                  <c:v>2018</c:v>
                </c:pt>
                <c:pt idx="55">
                  <c:v>2019</c:v>
                </c:pt>
                <c:pt idx="56">
                  <c:v>2020</c:v>
                </c:pt>
                <c:pt idx="57">
                  <c:v>2021</c:v>
                </c:pt>
                <c:pt idx="58">
                  <c:v>2022</c:v>
                </c:pt>
                <c:pt idx="59">
                  <c:v>2023</c:v>
                </c:pt>
                <c:pt idx="60">
                  <c:v>2024</c:v>
                </c:pt>
                <c:pt idx="61">
                  <c:v>2025</c:v>
                </c:pt>
                <c:pt idx="63">
                  <c:v>2016</c:v>
                </c:pt>
                <c:pt idx="64">
                  <c:v>2017</c:v>
                </c:pt>
                <c:pt idx="65">
                  <c:v>2018</c:v>
                </c:pt>
                <c:pt idx="66">
                  <c:v>2019</c:v>
                </c:pt>
                <c:pt idx="67">
                  <c:v>2020</c:v>
                </c:pt>
                <c:pt idx="68">
                  <c:v>2021</c:v>
                </c:pt>
                <c:pt idx="69">
                  <c:v>2022</c:v>
                </c:pt>
                <c:pt idx="70">
                  <c:v>2023</c:v>
                </c:pt>
                <c:pt idx="71">
                  <c:v>2024</c:v>
                </c:pt>
                <c:pt idx="72">
                  <c:v>2025</c:v>
                </c:pt>
                <c:pt idx="74">
                  <c:v>2016</c:v>
                </c:pt>
                <c:pt idx="75">
                  <c:v>2017</c:v>
                </c:pt>
                <c:pt idx="76">
                  <c:v>2018</c:v>
                </c:pt>
                <c:pt idx="77">
                  <c:v>2019</c:v>
                </c:pt>
                <c:pt idx="78">
                  <c:v>2020</c:v>
                </c:pt>
                <c:pt idx="79">
                  <c:v>2021</c:v>
                </c:pt>
                <c:pt idx="80">
                  <c:v>2022</c:v>
                </c:pt>
                <c:pt idx="81">
                  <c:v>2023</c:v>
                </c:pt>
                <c:pt idx="82">
                  <c:v>2024</c:v>
                </c:pt>
                <c:pt idx="83">
                  <c:v>2025</c:v>
                </c:pt>
              </c:numCache>
            </c:numRef>
          </c:cat>
          <c:val>
            <c:numRef>
              <c:f>'PM10'!$J$31:$J$114</c:f>
              <c:numCache>
                <c:formatCode>General</c:formatCode>
                <c:ptCount val="84"/>
                <c:pt idx="0">
                  <c:v>50</c:v>
                </c:pt>
                <c:pt idx="1">
                  <c:v>50</c:v>
                </c:pt>
                <c:pt idx="2">
                  <c:v>50</c:v>
                </c:pt>
                <c:pt idx="3">
                  <c:v>50</c:v>
                </c:pt>
                <c:pt idx="4">
                  <c:v>50</c:v>
                </c:pt>
                <c:pt idx="5">
                  <c:v>50</c:v>
                </c:pt>
                <c:pt idx="6">
                  <c:v>50</c:v>
                </c:pt>
                <c:pt idx="7" formatCode="#,##0">
                  <c:v>50</c:v>
                </c:pt>
                <c:pt idx="8" formatCode="#,##0">
                  <c:v>50</c:v>
                </c:pt>
                <c:pt idx="9" formatCode="#,##0">
                  <c:v>50</c:v>
                </c:pt>
                <c:pt idx="10">
                  <c:v>50</c:v>
                </c:pt>
                <c:pt idx="11">
                  <c:v>50</c:v>
                </c:pt>
                <c:pt idx="12">
                  <c:v>50</c:v>
                </c:pt>
                <c:pt idx="13">
                  <c:v>50</c:v>
                </c:pt>
                <c:pt idx="14">
                  <c:v>50</c:v>
                </c:pt>
                <c:pt idx="15">
                  <c:v>50</c:v>
                </c:pt>
                <c:pt idx="16">
                  <c:v>50</c:v>
                </c:pt>
                <c:pt idx="17">
                  <c:v>50</c:v>
                </c:pt>
                <c:pt idx="18">
                  <c:v>50</c:v>
                </c:pt>
                <c:pt idx="19">
                  <c:v>50</c:v>
                </c:pt>
                <c:pt idx="20">
                  <c:v>50</c:v>
                </c:pt>
                <c:pt idx="21">
                  <c:v>50</c:v>
                </c:pt>
                <c:pt idx="22" formatCode="#,##0">
                  <c:v>50</c:v>
                </c:pt>
                <c:pt idx="23" formatCode="#,##0">
                  <c:v>50</c:v>
                </c:pt>
                <c:pt idx="24" formatCode="#,##0">
                  <c:v>50</c:v>
                </c:pt>
                <c:pt idx="25">
                  <c:v>50</c:v>
                </c:pt>
                <c:pt idx="26">
                  <c:v>50</c:v>
                </c:pt>
                <c:pt idx="27">
                  <c:v>50</c:v>
                </c:pt>
                <c:pt idx="28">
                  <c:v>50</c:v>
                </c:pt>
                <c:pt idx="29">
                  <c:v>50</c:v>
                </c:pt>
                <c:pt idx="30">
                  <c:v>50</c:v>
                </c:pt>
                <c:pt idx="31">
                  <c:v>50</c:v>
                </c:pt>
                <c:pt idx="32">
                  <c:v>50</c:v>
                </c:pt>
                <c:pt idx="33" formatCode="#,##0">
                  <c:v>50</c:v>
                </c:pt>
                <c:pt idx="34" formatCode="#,##0">
                  <c:v>50</c:v>
                </c:pt>
                <c:pt idx="35">
                  <c:v>50</c:v>
                </c:pt>
                <c:pt idx="36">
                  <c:v>50</c:v>
                </c:pt>
                <c:pt idx="37">
                  <c:v>50</c:v>
                </c:pt>
                <c:pt idx="38">
                  <c:v>50</c:v>
                </c:pt>
                <c:pt idx="39">
                  <c:v>50</c:v>
                </c:pt>
                <c:pt idx="40">
                  <c:v>50</c:v>
                </c:pt>
                <c:pt idx="41">
                  <c:v>50</c:v>
                </c:pt>
                <c:pt idx="42">
                  <c:v>50</c:v>
                </c:pt>
                <c:pt idx="43">
                  <c:v>50</c:v>
                </c:pt>
                <c:pt idx="44" formatCode="#,##0">
                  <c:v>50</c:v>
                </c:pt>
                <c:pt idx="45" formatCode="#,##0">
                  <c:v>50</c:v>
                </c:pt>
                <c:pt idx="46">
                  <c:v>50</c:v>
                </c:pt>
                <c:pt idx="47">
                  <c:v>50</c:v>
                </c:pt>
                <c:pt idx="48">
                  <c:v>50</c:v>
                </c:pt>
                <c:pt idx="49" formatCode="#,##0">
                  <c:v>50</c:v>
                </c:pt>
                <c:pt idx="50" formatCode="#,##0">
                  <c:v>50</c:v>
                </c:pt>
                <c:pt idx="51">
                  <c:v>50</c:v>
                </c:pt>
                <c:pt idx="52">
                  <c:v>50</c:v>
                </c:pt>
                <c:pt idx="53">
                  <c:v>50</c:v>
                </c:pt>
                <c:pt idx="54">
                  <c:v>50</c:v>
                </c:pt>
                <c:pt idx="55">
                  <c:v>50</c:v>
                </c:pt>
                <c:pt idx="56">
                  <c:v>50</c:v>
                </c:pt>
                <c:pt idx="57">
                  <c:v>50</c:v>
                </c:pt>
                <c:pt idx="58">
                  <c:v>50</c:v>
                </c:pt>
                <c:pt idx="59" formatCode="#,##0">
                  <c:v>50</c:v>
                </c:pt>
                <c:pt idx="60" formatCode="#,##0">
                  <c:v>50</c:v>
                </c:pt>
                <c:pt idx="61">
                  <c:v>50</c:v>
                </c:pt>
                <c:pt idx="62">
                  <c:v>50</c:v>
                </c:pt>
                <c:pt idx="63">
                  <c:v>50</c:v>
                </c:pt>
                <c:pt idx="64">
                  <c:v>50</c:v>
                </c:pt>
                <c:pt idx="65">
                  <c:v>50</c:v>
                </c:pt>
                <c:pt idx="66">
                  <c:v>50</c:v>
                </c:pt>
                <c:pt idx="67">
                  <c:v>50</c:v>
                </c:pt>
                <c:pt idx="68">
                  <c:v>50</c:v>
                </c:pt>
                <c:pt idx="69">
                  <c:v>50</c:v>
                </c:pt>
                <c:pt idx="70" formatCode="#,##0">
                  <c:v>50</c:v>
                </c:pt>
                <c:pt idx="71" formatCode="#,##0">
                  <c:v>50</c:v>
                </c:pt>
                <c:pt idx="72" formatCode="#,##0">
                  <c:v>50</c:v>
                </c:pt>
                <c:pt idx="73">
                  <c:v>50</c:v>
                </c:pt>
                <c:pt idx="74">
                  <c:v>50</c:v>
                </c:pt>
                <c:pt idx="75">
                  <c:v>50</c:v>
                </c:pt>
                <c:pt idx="76">
                  <c:v>50</c:v>
                </c:pt>
                <c:pt idx="77">
                  <c:v>50</c:v>
                </c:pt>
                <c:pt idx="78">
                  <c:v>50</c:v>
                </c:pt>
                <c:pt idx="79">
                  <c:v>50</c:v>
                </c:pt>
                <c:pt idx="80">
                  <c:v>50</c:v>
                </c:pt>
                <c:pt idx="81" formatCode="#,##0">
                  <c:v>50</c:v>
                </c:pt>
                <c:pt idx="82" formatCode="#,##0">
                  <c:v>50</c:v>
                </c:pt>
                <c:pt idx="83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65D-4C51-8292-935E38C6A9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9736800"/>
        <c:axId val="249737192"/>
      </c:lineChart>
      <c:catAx>
        <c:axId val="249736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249737192"/>
        <c:crosses val="autoZero"/>
        <c:auto val="1"/>
        <c:lblAlgn val="ctr"/>
        <c:lblOffset val="100"/>
        <c:noMultiLvlLbl val="0"/>
      </c:catAx>
      <c:valAx>
        <c:axId val="24973719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l-PL"/>
                  <a:t>Stężenia 24-godzinne PM10    [µg/m</a:t>
                </a:r>
                <a:r>
                  <a:rPr lang="pl-PL" baseline="30000"/>
                  <a:t>3</a:t>
                </a:r>
                <a:r>
                  <a:rPr lang="pl-PL"/>
                  <a:t>]</a:t>
                </a:r>
              </a:p>
            </c:rich>
          </c:tx>
          <c:layout>
            <c:manualLayout>
              <c:xMode val="edge"/>
              <c:yMode val="edge"/>
              <c:x val="1.2456508489138087E-3"/>
              <c:y val="0.160064354505487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l-PL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249736800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8969034718989175"/>
          <c:y val="1.6850567328477548E-2"/>
          <c:w val="0.2791795145144132"/>
          <c:h val="0.11159789563239546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826119421447641E-2"/>
          <c:y val="5.5503841372055211E-2"/>
          <c:w val="0.9295780508156275"/>
          <c:h val="0.688577439965753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'PM10'!$E$29</c:f>
              <c:strCache>
                <c:ptCount val="1"/>
                <c:pt idx="0">
                  <c:v>Średnia roczna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</c:spPr>
          <c:invertIfNegative val="0"/>
          <c:cat>
            <c:numRef>
              <c:f>'PM10'!$D$31:$D$114</c:f>
              <c:numCache>
                <c:formatCode>General</c:formatCode>
                <c:ptCount val="8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2023</c:v>
                </c:pt>
                <c:pt idx="17">
                  <c:v>2024</c:v>
                </c:pt>
                <c:pt idx="18">
                  <c:v>2025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  <c:pt idx="24">
                  <c:v>2025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7">
                  <c:v>2016</c:v>
                </c:pt>
                <c:pt idx="38">
                  <c:v>2017</c:v>
                </c:pt>
                <c:pt idx="39">
                  <c:v>2018</c:v>
                </c:pt>
                <c:pt idx="40">
                  <c:v>2019</c:v>
                </c:pt>
                <c:pt idx="41">
                  <c:v>2020</c:v>
                </c:pt>
                <c:pt idx="42">
                  <c:v>2021</c:v>
                </c:pt>
                <c:pt idx="43">
                  <c:v>2022</c:v>
                </c:pt>
                <c:pt idx="44">
                  <c:v>2023</c:v>
                </c:pt>
                <c:pt idx="45">
                  <c:v>2024</c:v>
                </c:pt>
                <c:pt idx="46">
                  <c:v>2025</c:v>
                </c:pt>
                <c:pt idx="48">
                  <c:v>2022</c:v>
                </c:pt>
                <c:pt idx="49">
                  <c:v>2023</c:v>
                </c:pt>
                <c:pt idx="50">
                  <c:v>2025</c:v>
                </c:pt>
                <c:pt idx="52">
                  <c:v>2016</c:v>
                </c:pt>
                <c:pt idx="53">
                  <c:v>2017</c:v>
                </c:pt>
                <c:pt idx="54">
                  <c:v>2018</c:v>
                </c:pt>
                <c:pt idx="55">
                  <c:v>2019</c:v>
                </c:pt>
                <c:pt idx="56">
                  <c:v>2020</c:v>
                </c:pt>
                <c:pt idx="57">
                  <c:v>2021</c:v>
                </c:pt>
                <c:pt idx="58">
                  <c:v>2022</c:v>
                </c:pt>
                <c:pt idx="59">
                  <c:v>2023</c:v>
                </c:pt>
                <c:pt idx="60">
                  <c:v>2024</c:v>
                </c:pt>
                <c:pt idx="61">
                  <c:v>2025</c:v>
                </c:pt>
                <c:pt idx="63">
                  <c:v>2016</c:v>
                </c:pt>
                <c:pt idx="64">
                  <c:v>2017</c:v>
                </c:pt>
                <c:pt idx="65">
                  <c:v>2018</c:v>
                </c:pt>
                <c:pt idx="66">
                  <c:v>2019</c:v>
                </c:pt>
                <c:pt idx="67">
                  <c:v>2020</c:v>
                </c:pt>
                <c:pt idx="68">
                  <c:v>2021</c:v>
                </c:pt>
                <c:pt idx="69">
                  <c:v>2022</c:v>
                </c:pt>
                <c:pt idx="70">
                  <c:v>2023</c:v>
                </c:pt>
                <c:pt idx="71">
                  <c:v>2024</c:v>
                </c:pt>
                <c:pt idx="72">
                  <c:v>2025</c:v>
                </c:pt>
                <c:pt idx="74">
                  <c:v>2016</c:v>
                </c:pt>
                <c:pt idx="75">
                  <c:v>2017</c:v>
                </c:pt>
                <c:pt idx="76">
                  <c:v>2018</c:v>
                </c:pt>
                <c:pt idx="77">
                  <c:v>2019</c:v>
                </c:pt>
                <c:pt idx="78">
                  <c:v>2020</c:v>
                </c:pt>
                <c:pt idx="79">
                  <c:v>2021</c:v>
                </c:pt>
                <c:pt idx="80">
                  <c:v>2022</c:v>
                </c:pt>
                <c:pt idx="81">
                  <c:v>2023</c:v>
                </c:pt>
                <c:pt idx="82">
                  <c:v>2024</c:v>
                </c:pt>
                <c:pt idx="83">
                  <c:v>2025</c:v>
                </c:pt>
              </c:numCache>
            </c:numRef>
          </c:cat>
          <c:val>
            <c:numRef>
              <c:f>'PM10'!$E$31:$E$114</c:f>
              <c:numCache>
                <c:formatCode>#,##0</c:formatCode>
                <c:ptCount val="84"/>
                <c:pt idx="0">
                  <c:v>31</c:v>
                </c:pt>
                <c:pt idx="1">
                  <c:v>32</c:v>
                </c:pt>
                <c:pt idx="2">
                  <c:v>35</c:v>
                </c:pt>
                <c:pt idx="3">
                  <c:v>30</c:v>
                </c:pt>
                <c:pt idx="4">
                  <c:v>23</c:v>
                </c:pt>
                <c:pt idx="5">
                  <c:v>23</c:v>
                </c:pt>
                <c:pt idx="6">
                  <c:v>20</c:v>
                </c:pt>
                <c:pt idx="7">
                  <c:v>18</c:v>
                </c:pt>
                <c:pt idx="8">
                  <c:v>24</c:v>
                </c:pt>
                <c:pt idx="9">
                  <c:v>23</c:v>
                </c:pt>
                <c:pt idx="11">
                  <c:v>31</c:v>
                </c:pt>
                <c:pt idx="12">
                  <c:v>33</c:v>
                </c:pt>
                <c:pt idx="13">
                  <c:v>31</c:v>
                </c:pt>
                <c:pt idx="14">
                  <c:v>27</c:v>
                </c:pt>
                <c:pt idx="15">
                  <c:v>25</c:v>
                </c:pt>
                <c:pt idx="16">
                  <c:v>20</c:v>
                </c:pt>
                <c:pt idx="17">
                  <c:v>23</c:v>
                </c:pt>
                <c:pt idx="18">
                  <c:v>21</c:v>
                </c:pt>
                <c:pt idx="20">
                  <c:v>25</c:v>
                </c:pt>
                <c:pt idx="21">
                  <c:v>22</c:v>
                </c:pt>
                <c:pt idx="22">
                  <c:v>20</c:v>
                </c:pt>
                <c:pt idx="23">
                  <c:v>22</c:v>
                </c:pt>
                <c:pt idx="24">
                  <c:v>21</c:v>
                </c:pt>
                <c:pt idx="26">
                  <c:v>32</c:v>
                </c:pt>
                <c:pt idx="27">
                  <c:v>35</c:v>
                </c:pt>
                <c:pt idx="28">
                  <c:v>35</c:v>
                </c:pt>
                <c:pt idx="29">
                  <c:v>30</c:v>
                </c:pt>
                <c:pt idx="30">
                  <c:v>26</c:v>
                </c:pt>
                <c:pt idx="31">
                  <c:v>25</c:v>
                </c:pt>
                <c:pt idx="32">
                  <c:v>23</c:v>
                </c:pt>
                <c:pt idx="33">
                  <c:v>20</c:v>
                </c:pt>
                <c:pt idx="34" formatCode="General">
                  <c:v>30</c:v>
                </c:pt>
                <c:pt idx="35" formatCode="General">
                  <c:v>24</c:v>
                </c:pt>
                <c:pt idx="37">
                  <c:v>29</c:v>
                </c:pt>
                <c:pt idx="38">
                  <c:v>33</c:v>
                </c:pt>
                <c:pt idx="39">
                  <c:v>31</c:v>
                </c:pt>
                <c:pt idx="40">
                  <c:v>28</c:v>
                </c:pt>
                <c:pt idx="41">
                  <c:v>24</c:v>
                </c:pt>
                <c:pt idx="42">
                  <c:v>27</c:v>
                </c:pt>
                <c:pt idx="43">
                  <c:v>22</c:v>
                </c:pt>
                <c:pt idx="44">
                  <c:v>20</c:v>
                </c:pt>
                <c:pt idx="45" formatCode="General">
                  <c:v>22</c:v>
                </c:pt>
                <c:pt idx="46" formatCode="General">
                  <c:v>21</c:v>
                </c:pt>
                <c:pt idx="48">
                  <c:v>26</c:v>
                </c:pt>
                <c:pt idx="49">
                  <c:v>22</c:v>
                </c:pt>
                <c:pt idx="50">
                  <c:v>25</c:v>
                </c:pt>
                <c:pt idx="52">
                  <c:v>34</c:v>
                </c:pt>
                <c:pt idx="53">
                  <c:v>27</c:v>
                </c:pt>
                <c:pt idx="54">
                  <c:v>32</c:v>
                </c:pt>
                <c:pt idx="55">
                  <c:v>27</c:v>
                </c:pt>
                <c:pt idx="56">
                  <c:v>29</c:v>
                </c:pt>
                <c:pt idx="57">
                  <c:v>29</c:v>
                </c:pt>
                <c:pt idx="58">
                  <c:v>28</c:v>
                </c:pt>
                <c:pt idx="59">
                  <c:v>22</c:v>
                </c:pt>
                <c:pt idx="60" formatCode="General">
                  <c:v>25</c:v>
                </c:pt>
                <c:pt idx="61" formatCode="General">
                  <c:v>25</c:v>
                </c:pt>
                <c:pt idx="63">
                  <c:v>33</c:v>
                </c:pt>
                <c:pt idx="64">
                  <c:v>34</c:v>
                </c:pt>
                <c:pt idx="65">
                  <c:v>34</c:v>
                </c:pt>
                <c:pt idx="66">
                  <c:v>27</c:v>
                </c:pt>
                <c:pt idx="67">
                  <c:v>25</c:v>
                </c:pt>
                <c:pt idx="68">
                  <c:v>29</c:v>
                </c:pt>
                <c:pt idx="69">
                  <c:v>28</c:v>
                </c:pt>
                <c:pt idx="70">
                  <c:v>23</c:v>
                </c:pt>
                <c:pt idx="71" formatCode="General">
                  <c:v>27</c:v>
                </c:pt>
                <c:pt idx="72">
                  <c:v>25</c:v>
                </c:pt>
                <c:pt idx="74">
                  <c:v>37</c:v>
                </c:pt>
                <c:pt idx="75">
                  <c:v>39</c:v>
                </c:pt>
                <c:pt idx="76">
                  <c:v>36</c:v>
                </c:pt>
                <c:pt idx="77">
                  <c:v>32</c:v>
                </c:pt>
                <c:pt idx="78">
                  <c:v>28</c:v>
                </c:pt>
                <c:pt idx="79">
                  <c:v>34</c:v>
                </c:pt>
                <c:pt idx="80">
                  <c:v>32</c:v>
                </c:pt>
                <c:pt idx="81">
                  <c:v>27</c:v>
                </c:pt>
                <c:pt idx="82" formatCode="General">
                  <c:v>30</c:v>
                </c:pt>
                <c:pt idx="83" formatCode="General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58-4B0F-9481-DAE3892936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4363168"/>
        <c:axId val="249736016"/>
      </c:barChart>
      <c:lineChart>
        <c:grouping val="standard"/>
        <c:varyColors val="0"/>
        <c:ser>
          <c:idx val="1"/>
          <c:order val="1"/>
          <c:tx>
            <c:strRef>
              <c:f>'PM10'!$G$29</c:f>
              <c:strCache>
                <c:ptCount val="1"/>
                <c:pt idx="0">
                  <c:v>Poz. dop. (średnia roczna)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'PM10'!$D$31:$D$114</c:f>
              <c:numCache>
                <c:formatCode>General</c:formatCode>
                <c:ptCount val="8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2023</c:v>
                </c:pt>
                <c:pt idx="17">
                  <c:v>2024</c:v>
                </c:pt>
                <c:pt idx="18">
                  <c:v>2025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  <c:pt idx="24">
                  <c:v>2025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  <c:pt idx="35">
                  <c:v>2025</c:v>
                </c:pt>
                <c:pt idx="37">
                  <c:v>2016</c:v>
                </c:pt>
                <c:pt idx="38">
                  <c:v>2017</c:v>
                </c:pt>
                <c:pt idx="39">
                  <c:v>2018</c:v>
                </c:pt>
                <c:pt idx="40">
                  <c:v>2019</c:v>
                </c:pt>
                <c:pt idx="41">
                  <c:v>2020</c:v>
                </c:pt>
                <c:pt idx="42">
                  <c:v>2021</c:v>
                </c:pt>
                <c:pt idx="43">
                  <c:v>2022</c:v>
                </c:pt>
                <c:pt idx="44">
                  <c:v>2023</c:v>
                </c:pt>
                <c:pt idx="45">
                  <c:v>2024</c:v>
                </c:pt>
                <c:pt idx="46">
                  <c:v>2025</c:v>
                </c:pt>
                <c:pt idx="48">
                  <c:v>2022</c:v>
                </c:pt>
                <c:pt idx="49">
                  <c:v>2023</c:v>
                </c:pt>
                <c:pt idx="50">
                  <c:v>2025</c:v>
                </c:pt>
                <c:pt idx="52">
                  <c:v>2016</c:v>
                </c:pt>
                <c:pt idx="53">
                  <c:v>2017</c:v>
                </c:pt>
                <c:pt idx="54">
                  <c:v>2018</c:v>
                </c:pt>
                <c:pt idx="55">
                  <c:v>2019</c:v>
                </c:pt>
                <c:pt idx="56">
                  <c:v>2020</c:v>
                </c:pt>
                <c:pt idx="57">
                  <c:v>2021</c:v>
                </c:pt>
                <c:pt idx="58">
                  <c:v>2022</c:v>
                </c:pt>
                <c:pt idx="59">
                  <c:v>2023</c:v>
                </c:pt>
                <c:pt idx="60">
                  <c:v>2024</c:v>
                </c:pt>
                <c:pt idx="61">
                  <c:v>2025</c:v>
                </c:pt>
                <c:pt idx="63">
                  <c:v>2016</c:v>
                </c:pt>
                <c:pt idx="64">
                  <c:v>2017</c:v>
                </c:pt>
                <c:pt idx="65">
                  <c:v>2018</c:v>
                </c:pt>
                <c:pt idx="66">
                  <c:v>2019</c:v>
                </c:pt>
                <c:pt idx="67">
                  <c:v>2020</c:v>
                </c:pt>
                <c:pt idx="68">
                  <c:v>2021</c:v>
                </c:pt>
                <c:pt idx="69">
                  <c:v>2022</c:v>
                </c:pt>
                <c:pt idx="70">
                  <c:v>2023</c:v>
                </c:pt>
                <c:pt idx="71">
                  <c:v>2024</c:v>
                </c:pt>
                <c:pt idx="72">
                  <c:v>2025</c:v>
                </c:pt>
                <c:pt idx="74">
                  <c:v>2016</c:v>
                </c:pt>
                <c:pt idx="75">
                  <c:v>2017</c:v>
                </c:pt>
                <c:pt idx="76">
                  <c:v>2018</c:v>
                </c:pt>
                <c:pt idx="77">
                  <c:v>2019</c:v>
                </c:pt>
                <c:pt idx="78">
                  <c:v>2020</c:v>
                </c:pt>
                <c:pt idx="79">
                  <c:v>2021</c:v>
                </c:pt>
                <c:pt idx="80">
                  <c:v>2022</c:v>
                </c:pt>
                <c:pt idx="81">
                  <c:v>2023</c:v>
                </c:pt>
                <c:pt idx="82">
                  <c:v>2024</c:v>
                </c:pt>
                <c:pt idx="83">
                  <c:v>2025</c:v>
                </c:pt>
              </c:numCache>
            </c:numRef>
          </c:cat>
          <c:val>
            <c:numRef>
              <c:f>'PM10'!$G$31:$G$114</c:f>
              <c:numCache>
                <c:formatCode>#,##0</c:formatCode>
                <c:ptCount val="84"/>
                <c:pt idx="0">
                  <c:v>40</c:v>
                </c:pt>
                <c:pt idx="1">
                  <c:v>40</c:v>
                </c:pt>
                <c:pt idx="2">
                  <c:v>40</c:v>
                </c:pt>
                <c:pt idx="3">
                  <c:v>40</c:v>
                </c:pt>
                <c:pt idx="4">
                  <c:v>40</c:v>
                </c:pt>
                <c:pt idx="5">
                  <c:v>40</c:v>
                </c:pt>
                <c:pt idx="6">
                  <c:v>40</c:v>
                </c:pt>
                <c:pt idx="7">
                  <c:v>40</c:v>
                </c:pt>
                <c:pt idx="8">
                  <c:v>40</c:v>
                </c:pt>
                <c:pt idx="9">
                  <c:v>40</c:v>
                </c:pt>
                <c:pt idx="10">
                  <c:v>40</c:v>
                </c:pt>
                <c:pt idx="11">
                  <c:v>40</c:v>
                </c:pt>
                <c:pt idx="12">
                  <c:v>40</c:v>
                </c:pt>
                <c:pt idx="13">
                  <c:v>40</c:v>
                </c:pt>
                <c:pt idx="14">
                  <c:v>40</c:v>
                </c:pt>
                <c:pt idx="15">
                  <c:v>40</c:v>
                </c:pt>
                <c:pt idx="16">
                  <c:v>40</c:v>
                </c:pt>
                <c:pt idx="17">
                  <c:v>40</c:v>
                </c:pt>
                <c:pt idx="18">
                  <c:v>40</c:v>
                </c:pt>
                <c:pt idx="19">
                  <c:v>40</c:v>
                </c:pt>
                <c:pt idx="20">
                  <c:v>40</c:v>
                </c:pt>
                <c:pt idx="21">
                  <c:v>40</c:v>
                </c:pt>
                <c:pt idx="22">
                  <c:v>40</c:v>
                </c:pt>
                <c:pt idx="23">
                  <c:v>40</c:v>
                </c:pt>
                <c:pt idx="24">
                  <c:v>40</c:v>
                </c:pt>
                <c:pt idx="25">
                  <c:v>40</c:v>
                </c:pt>
                <c:pt idx="26">
                  <c:v>40</c:v>
                </c:pt>
                <c:pt idx="27">
                  <c:v>40</c:v>
                </c:pt>
                <c:pt idx="28">
                  <c:v>40</c:v>
                </c:pt>
                <c:pt idx="29">
                  <c:v>40</c:v>
                </c:pt>
                <c:pt idx="30">
                  <c:v>40</c:v>
                </c:pt>
                <c:pt idx="31">
                  <c:v>40</c:v>
                </c:pt>
                <c:pt idx="32">
                  <c:v>40</c:v>
                </c:pt>
                <c:pt idx="33">
                  <c:v>40</c:v>
                </c:pt>
                <c:pt idx="34">
                  <c:v>40</c:v>
                </c:pt>
                <c:pt idx="35">
                  <c:v>40</c:v>
                </c:pt>
                <c:pt idx="36">
                  <c:v>40</c:v>
                </c:pt>
                <c:pt idx="37">
                  <c:v>40</c:v>
                </c:pt>
                <c:pt idx="38">
                  <c:v>40</c:v>
                </c:pt>
                <c:pt idx="39">
                  <c:v>40</c:v>
                </c:pt>
                <c:pt idx="40">
                  <c:v>40</c:v>
                </c:pt>
                <c:pt idx="41">
                  <c:v>40</c:v>
                </c:pt>
                <c:pt idx="42">
                  <c:v>40</c:v>
                </c:pt>
                <c:pt idx="43">
                  <c:v>40</c:v>
                </c:pt>
                <c:pt idx="44">
                  <c:v>40</c:v>
                </c:pt>
                <c:pt idx="45">
                  <c:v>40</c:v>
                </c:pt>
                <c:pt idx="46">
                  <c:v>40</c:v>
                </c:pt>
                <c:pt idx="47">
                  <c:v>40</c:v>
                </c:pt>
                <c:pt idx="48">
                  <c:v>40</c:v>
                </c:pt>
                <c:pt idx="49">
                  <c:v>40</c:v>
                </c:pt>
                <c:pt idx="50">
                  <c:v>40</c:v>
                </c:pt>
                <c:pt idx="51">
                  <c:v>40</c:v>
                </c:pt>
                <c:pt idx="52">
                  <c:v>40</c:v>
                </c:pt>
                <c:pt idx="53">
                  <c:v>40</c:v>
                </c:pt>
                <c:pt idx="54">
                  <c:v>40</c:v>
                </c:pt>
                <c:pt idx="55">
                  <c:v>40</c:v>
                </c:pt>
                <c:pt idx="56">
                  <c:v>40</c:v>
                </c:pt>
                <c:pt idx="57">
                  <c:v>40</c:v>
                </c:pt>
                <c:pt idx="58">
                  <c:v>40</c:v>
                </c:pt>
                <c:pt idx="59">
                  <c:v>40</c:v>
                </c:pt>
                <c:pt idx="60">
                  <c:v>40</c:v>
                </c:pt>
                <c:pt idx="61">
                  <c:v>40</c:v>
                </c:pt>
                <c:pt idx="62">
                  <c:v>40</c:v>
                </c:pt>
                <c:pt idx="63">
                  <c:v>40</c:v>
                </c:pt>
                <c:pt idx="64">
                  <c:v>40</c:v>
                </c:pt>
                <c:pt idx="65">
                  <c:v>40</c:v>
                </c:pt>
                <c:pt idx="66">
                  <c:v>40</c:v>
                </c:pt>
                <c:pt idx="67">
                  <c:v>40</c:v>
                </c:pt>
                <c:pt idx="68">
                  <c:v>40</c:v>
                </c:pt>
                <c:pt idx="69">
                  <c:v>40</c:v>
                </c:pt>
                <c:pt idx="70">
                  <c:v>40</c:v>
                </c:pt>
                <c:pt idx="71">
                  <c:v>40</c:v>
                </c:pt>
                <c:pt idx="72">
                  <c:v>40</c:v>
                </c:pt>
                <c:pt idx="73">
                  <c:v>40</c:v>
                </c:pt>
                <c:pt idx="74">
                  <c:v>40</c:v>
                </c:pt>
                <c:pt idx="75">
                  <c:v>40</c:v>
                </c:pt>
                <c:pt idx="76">
                  <c:v>40</c:v>
                </c:pt>
                <c:pt idx="77">
                  <c:v>40</c:v>
                </c:pt>
                <c:pt idx="78">
                  <c:v>40</c:v>
                </c:pt>
                <c:pt idx="79">
                  <c:v>40</c:v>
                </c:pt>
                <c:pt idx="80">
                  <c:v>40</c:v>
                </c:pt>
                <c:pt idx="81">
                  <c:v>40</c:v>
                </c:pt>
                <c:pt idx="82">
                  <c:v>40</c:v>
                </c:pt>
                <c:pt idx="83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858-4B0F-9481-DAE3892936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4363168"/>
        <c:axId val="249736016"/>
      </c:lineChart>
      <c:catAx>
        <c:axId val="184363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249736016"/>
        <c:crosses val="autoZero"/>
        <c:auto val="1"/>
        <c:lblAlgn val="ctr"/>
        <c:lblOffset val="100"/>
        <c:noMultiLvlLbl val="0"/>
      </c:catAx>
      <c:valAx>
        <c:axId val="249736016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800"/>
                  <a:t>S</a:t>
                </a:r>
                <a:r>
                  <a:rPr lang="pl-PL" sz="800"/>
                  <a:t>tężenia średnioroczne PM10 [µg/m</a:t>
                </a:r>
                <a:r>
                  <a:rPr lang="pl-PL" sz="800" baseline="30000"/>
                  <a:t>3</a:t>
                </a:r>
                <a:r>
                  <a:rPr lang="pl-PL" sz="800"/>
                  <a:t>]</a:t>
                </a:r>
              </a:p>
            </c:rich>
          </c:tx>
          <c:layout>
            <c:manualLayout>
              <c:xMode val="edge"/>
              <c:yMode val="edge"/>
              <c:x val="1.2456508489138087E-3"/>
              <c:y val="0.162064913950533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l-PL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184363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229012183245731"/>
          <c:y val="1.6850467107814342E-2"/>
          <c:w val="0.28489216804197676"/>
          <c:h val="7.852197395535189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7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25075925526961E-2"/>
          <c:y val="6.0330749144788781E-2"/>
          <c:w val="0.90193253921371019"/>
          <c:h val="0.723764612988835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'PM2,5'!$G$19</c:f>
              <c:strCache>
                <c:ptCount val="1"/>
                <c:pt idx="0">
                  <c:v>Średnia roczna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cat>
            <c:numRef>
              <c:f>'PM2,5'!$F$21:$F$53</c:f>
              <c:numCache>
                <c:formatCode>General</c:formatCode>
                <c:ptCount val="32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  <c:pt idx="16">
                  <c:v>2025</c:v>
                </c:pt>
                <c:pt idx="18">
                  <c:v>2025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1">
                  <c:v>2025</c:v>
                </c:pt>
              </c:numCache>
            </c:numRef>
          </c:cat>
          <c:val>
            <c:numRef>
              <c:f>'PM2,5'!$G$21:$G$53</c:f>
              <c:numCache>
                <c:formatCode>#,##0</c:formatCode>
                <c:ptCount val="32"/>
                <c:pt idx="0">
                  <c:v>16</c:v>
                </c:pt>
                <c:pt idx="1">
                  <c:v>16</c:v>
                </c:pt>
                <c:pt idx="2">
                  <c:v>14</c:v>
                </c:pt>
                <c:pt idx="3">
                  <c:v>14</c:v>
                </c:pt>
                <c:pt idx="4">
                  <c:v>16</c:v>
                </c:pt>
                <c:pt idx="5">
                  <c:v>16</c:v>
                </c:pt>
                <c:pt idx="6">
                  <c:v>0</c:v>
                </c:pt>
                <c:pt idx="7">
                  <c:v>23</c:v>
                </c:pt>
                <c:pt idx="8">
                  <c:v>24</c:v>
                </c:pt>
                <c:pt idx="9">
                  <c:v>20</c:v>
                </c:pt>
                <c:pt idx="10">
                  <c:v>18</c:v>
                </c:pt>
                <c:pt idx="11">
                  <c:v>17</c:v>
                </c:pt>
                <c:pt idx="12">
                  <c:v>19</c:v>
                </c:pt>
                <c:pt idx="13">
                  <c:v>16</c:v>
                </c:pt>
                <c:pt idx="14">
                  <c:v>15</c:v>
                </c:pt>
                <c:pt idx="15" formatCode="General">
                  <c:v>15</c:v>
                </c:pt>
                <c:pt idx="16">
                  <c:v>15</c:v>
                </c:pt>
                <c:pt idx="17" formatCode="General">
                  <c:v>0</c:v>
                </c:pt>
                <c:pt idx="18" formatCode="General">
                  <c:v>13</c:v>
                </c:pt>
                <c:pt idx="20">
                  <c:v>27</c:v>
                </c:pt>
                <c:pt idx="21">
                  <c:v>28</c:v>
                </c:pt>
                <c:pt idx="22">
                  <c:v>29</c:v>
                </c:pt>
                <c:pt idx="23">
                  <c:v>20</c:v>
                </c:pt>
                <c:pt idx="24">
                  <c:v>18</c:v>
                </c:pt>
                <c:pt idx="25">
                  <c:v>20</c:v>
                </c:pt>
                <c:pt idx="26">
                  <c:v>17</c:v>
                </c:pt>
                <c:pt idx="27">
                  <c:v>14</c:v>
                </c:pt>
                <c:pt idx="28" formatCode="General">
                  <c:v>15</c:v>
                </c:pt>
                <c:pt idx="29" formatCode="General">
                  <c:v>13</c:v>
                </c:pt>
                <c:pt idx="30" formatCode="General">
                  <c:v>0</c:v>
                </c:pt>
                <c:pt idx="31" formatCode="General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04-479D-A629-DB97F84A97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9739152"/>
        <c:axId val="249739544"/>
      </c:barChart>
      <c:lineChart>
        <c:grouping val="standard"/>
        <c:varyColors val="0"/>
        <c:ser>
          <c:idx val="1"/>
          <c:order val="1"/>
          <c:tx>
            <c:strRef>
              <c:f>'PM2,5'!$H$19</c:f>
              <c:strCache>
                <c:ptCount val="1"/>
                <c:pt idx="0">
                  <c:v>Poz. dop. (średnia roczna) I faza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'PM2,5'!$F$21:$F$53</c:f>
              <c:numCache>
                <c:formatCode>General</c:formatCode>
                <c:ptCount val="32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  <c:pt idx="16">
                  <c:v>2025</c:v>
                </c:pt>
                <c:pt idx="18">
                  <c:v>2025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1">
                  <c:v>2025</c:v>
                </c:pt>
              </c:numCache>
            </c:numRef>
          </c:cat>
          <c:val>
            <c:numRef>
              <c:f>'PM2,5'!$H$21:$H$53</c:f>
              <c:numCache>
                <c:formatCode>General</c:formatCode>
                <c:ptCount val="32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  <c:pt idx="4">
                  <c:v>25</c:v>
                </c:pt>
                <c:pt idx="5">
                  <c:v>25</c:v>
                </c:pt>
                <c:pt idx="6">
                  <c:v>25</c:v>
                </c:pt>
                <c:pt idx="7">
                  <c:v>25</c:v>
                </c:pt>
                <c:pt idx="8">
                  <c:v>25</c:v>
                </c:pt>
                <c:pt idx="9">
                  <c:v>25</c:v>
                </c:pt>
                <c:pt idx="10">
                  <c:v>25</c:v>
                </c:pt>
                <c:pt idx="11">
                  <c:v>25</c:v>
                </c:pt>
                <c:pt idx="12">
                  <c:v>25</c:v>
                </c:pt>
                <c:pt idx="13">
                  <c:v>25</c:v>
                </c:pt>
                <c:pt idx="14">
                  <c:v>25</c:v>
                </c:pt>
                <c:pt idx="15">
                  <c:v>25</c:v>
                </c:pt>
                <c:pt idx="16">
                  <c:v>25</c:v>
                </c:pt>
                <c:pt idx="17">
                  <c:v>25</c:v>
                </c:pt>
                <c:pt idx="18">
                  <c:v>25</c:v>
                </c:pt>
                <c:pt idx="19">
                  <c:v>25</c:v>
                </c:pt>
                <c:pt idx="20">
                  <c:v>25</c:v>
                </c:pt>
                <c:pt idx="21">
                  <c:v>25</c:v>
                </c:pt>
                <c:pt idx="22">
                  <c:v>25</c:v>
                </c:pt>
                <c:pt idx="23">
                  <c:v>25</c:v>
                </c:pt>
                <c:pt idx="24">
                  <c:v>25</c:v>
                </c:pt>
                <c:pt idx="25">
                  <c:v>25</c:v>
                </c:pt>
                <c:pt idx="26">
                  <c:v>25</c:v>
                </c:pt>
                <c:pt idx="27">
                  <c:v>25</c:v>
                </c:pt>
                <c:pt idx="28">
                  <c:v>25</c:v>
                </c:pt>
                <c:pt idx="29">
                  <c:v>25</c:v>
                </c:pt>
                <c:pt idx="30">
                  <c:v>25</c:v>
                </c:pt>
                <c:pt idx="31">
                  <c:v>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704-479D-A629-DB97F84A9747}"/>
            </c:ext>
          </c:extLst>
        </c:ser>
        <c:ser>
          <c:idx val="2"/>
          <c:order val="2"/>
          <c:tx>
            <c:strRef>
              <c:f>'PM2,5'!$I$19</c:f>
              <c:strCache>
                <c:ptCount val="1"/>
                <c:pt idx="0">
                  <c:v>Poz. dop. (średnia roczna) II faza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'PM2,5'!$F$21:$F$53</c:f>
              <c:numCache>
                <c:formatCode>General</c:formatCode>
                <c:ptCount val="32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  <c:pt idx="16">
                  <c:v>2025</c:v>
                </c:pt>
                <c:pt idx="18">
                  <c:v>2025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1">
                  <c:v>2025</c:v>
                </c:pt>
              </c:numCache>
            </c:numRef>
          </c:cat>
          <c:val>
            <c:numRef>
              <c:f>'PM2,5'!$I$21:$I$53</c:f>
              <c:numCache>
                <c:formatCode>#,##0</c:formatCode>
                <c:ptCount val="32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  <c:pt idx="5">
                  <c:v>20</c:v>
                </c:pt>
                <c:pt idx="6">
                  <c:v>20</c:v>
                </c:pt>
                <c:pt idx="7">
                  <c:v>20</c:v>
                </c:pt>
                <c:pt idx="8">
                  <c:v>20</c:v>
                </c:pt>
                <c:pt idx="9">
                  <c:v>20</c:v>
                </c:pt>
                <c:pt idx="10">
                  <c:v>20</c:v>
                </c:pt>
                <c:pt idx="11">
                  <c:v>20</c:v>
                </c:pt>
                <c:pt idx="12">
                  <c:v>20</c:v>
                </c:pt>
                <c:pt idx="13">
                  <c:v>20</c:v>
                </c:pt>
                <c:pt idx="14">
                  <c:v>20</c:v>
                </c:pt>
                <c:pt idx="15">
                  <c:v>20</c:v>
                </c:pt>
                <c:pt idx="16">
                  <c:v>20</c:v>
                </c:pt>
                <c:pt idx="17">
                  <c:v>20</c:v>
                </c:pt>
                <c:pt idx="18">
                  <c:v>20</c:v>
                </c:pt>
                <c:pt idx="19">
                  <c:v>20</c:v>
                </c:pt>
                <c:pt idx="20">
                  <c:v>20</c:v>
                </c:pt>
                <c:pt idx="21">
                  <c:v>20</c:v>
                </c:pt>
                <c:pt idx="22">
                  <c:v>20</c:v>
                </c:pt>
                <c:pt idx="23">
                  <c:v>20</c:v>
                </c:pt>
                <c:pt idx="24">
                  <c:v>20</c:v>
                </c:pt>
                <c:pt idx="25">
                  <c:v>20</c:v>
                </c:pt>
                <c:pt idx="26">
                  <c:v>20</c:v>
                </c:pt>
                <c:pt idx="27">
                  <c:v>20</c:v>
                </c:pt>
                <c:pt idx="28">
                  <c:v>20</c:v>
                </c:pt>
                <c:pt idx="29">
                  <c:v>20</c:v>
                </c:pt>
                <c:pt idx="30">
                  <c:v>20</c:v>
                </c:pt>
                <c:pt idx="31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704-479D-A629-DB97F84A97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9739152"/>
        <c:axId val="249739544"/>
      </c:lineChart>
      <c:catAx>
        <c:axId val="249739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249739544"/>
        <c:crosses val="autoZero"/>
        <c:auto val="1"/>
        <c:lblAlgn val="ctr"/>
        <c:lblOffset val="100"/>
        <c:noMultiLvlLbl val="0"/>
      </c:catAx>
      <c:valAx>
        <c:axId val="249739544"/>
        <c:scaling>
          <c:orientation val="minMax"/>
          <c:max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900"/>
                  <a:t>S</a:t>
                </a:r>
                <a:r>
                  <a:rPr lang="pl-PL" sz="900"/>
                  <a:t>tężenia średnioroczne PM2,5 [µg/m</a:t>
                </a:r>
                <a:r>
                  <a:rPr lang="pl-PL" sz="900" baseline="30000"/>
                  <a:t>3</a:t>
                </a:r>
                <a:r>
                  <a:rPr lang="pl-PL" sz="900"/>
                  <a:t>]</a:t>
                </a:r>
              </a:p>
            </c:rich>
          </c:tx>
          <c:layout>
            <c:manualLayout>
              <c:xMode val="edge"/>
              <c:yMode val="edge"/>
              <c:x val="3.0078323175181205E-3"/>
              <c:y val="0.191834126583759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l-PL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249739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640661667479562"/>
          <c:y val="3.5458074704450247E-2"/>
          <c:w val="0.28991060254342566"/>
          <c:h val="0.13865520291857669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837526288974683E-2"/>
          <c:y val="0.16249375872111191"/>
          <c:w val="0.91134577818986973"/>
          <c:h val="0.55308264752416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BaP!$G$36</c:f>
              <c:strCache>
                <c:ptCount val="1"/>
                <c:pt idx="0">
                  <c:v>Średnia roczna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cat>
            <c:numRef>
              <c:f>BaP!$F$37:$F$59</c:f>
              <c:numCache>
                <c:formatCode>General</c:formatCode>
                <c:ptCount val="2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10">
                  <c:v>2021</c:v>
                </c:pt>
                <c:pt idx="11">
                  <c:v>2023</c:v>
                </c:pt>
                <c:pt idx="12">
                  <c:v>2025</c:v>
                </c:pt>
                <c:pt idx="14">
                  <c:v>2016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19">
                  <c:v>2025</c:v>
                </c:pt>
                <c:pt idx="21">
                  <c:v>2018</c:v>
                </c:pt>
                <c:pt idx="22">
                  <c:v>2025</c:v>
                </c:pt>
              </c:numCache>
            </c:numRef>
          </c:cat>
          <c:val>
            <c:numRef>
              <c:f>BaP!$G$37:$G$59</c:f>
              <c:numCache>
                <c:formatCode>General</c:formatCode>
                <c:ptCount val="23"/>
                <c:pt idx="0">
                  <c:v>4.4000000000000004</c:v>
                </c:pt>
                <c:pt idx="1">
                  <c:v>4.58</c:v>
                </c:pt>
                <c:pt idx="2">
                  <c:v>3.43</c:v>
                </c:pt>
                <c:pt idx="3">
                  <c:v>3.18</c:v>
                </c:pt>
                <c:pt idx="4" formatCode="#,##0.00">
                  <c:v>2.6612049180000001</c:v>
                </c:pt>
                <c:pt idx="5">
                  <c:v>2.72</c:v>
                </c:pt>
                <c:pt idx="6">
                  <c:v>0.94</c:v>
                </c:pt>
                <c:pt idx="7">
                  <c:v>1.89</c:v>
                </c:pt>
                <c:pt idx="8">
                  <c:v>1.83</c:v>
                </c:pt>
                <c:pt idx="10">
                  <c:v>3.41</c:v>
                </c:pt>
                <c:pt idx="11">
                  <c:v>1.29</c:v>
                </c:pt>
                <c:pt idx="12">
                  <c:v>2.4300000000000002</c:v>
                </c:pt>
                <c:pt idx="14">
                  <c:v>4.6900000000000004</c:v>
                </c:pt>
                <c:pt idx="15">
                  <c:v>3.63</c:v>
                </c:pt>
                <c:pt idx="16">
                  <c:v>2.41</c:v>
                </c:pt>
                <c:pt idx="17">
                  <c:v>1.41</c:v>
                </c:pt>
                <c:pt idx="18">
                  <c:v>2.13</c:v>
                </c:pt>
                <c:pt idx="19">
                  <c:v>2.31</c:v>
                </c:pt>
                <c:pt idx="21">
                  <c:v>9.89</c:v>
                </c:pt>
                <c:pt idx="22">
                  <c:v>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00-4EA4-A33B-56D88BE3F5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9742680"/>
        <c:axId val="249743072"/>
      </c:barChart>
      <c:lineChart>
        <c:grouping val="standard"/>
        <c:varyColors val="0"/>
        <c:ser>
          <c:idx val="1"/>
          <c:order val="1"/>
          <c:tx>
            <c:strRef>
              <c:f>BaP!$H$36</c:f>
              <c:strCache>
                <c:ptCount val="1"/>
                <c:pt idx="0">
                  <c:v>Poz. docelowy (średnia roczna)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BaP!$F$37:$F$59</c:f>
              <c:numCache>
                <c:formatCode>General</c:formatCode>
                <c:ptCount val="2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10">
                  <c:v>2021</c:v>
                </c:pt>
                <c:pt idx="11">
                  <c:v>2023</c:v>
                </c:pt>
                <c:pt idx="12">
                  <c:v>2025</c:v>
                </c:pt>
                <c:pt idx="14">
                  <c:v>2016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19">
                  <c:v>2025</c:v>
                </c:pt>
                <c:pt idx="21">
                  <c:v>2018</c:v>
                </c:pt>
                <c:pt idx="22">
                  <c:v>2025</c:v>
                </c:pt>
              </c:numCache>
            </c:numRef>
          </c:cat>
          <c:val>
            <c:numRef>
              <c:f>BaP!$H$37:$H$59</c:f>
              <c:numCache>
                <c:formatCode>General</c:formatCode>
                <c:ptCount val="23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A00-4EA4-A33B-56D88BE3F5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9742680"/>
        <c:axId val="249743072"/>
      </c:lineChart>
      <c:catAx>
        <c:axId val="249742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249743072"/>
        <c:crosses val="autoZero"/>
        <c:auto val="1"/>
        <c:lblAlgn val="ctr"/>
        <c:lblOffset val="100"/>
        <c:noMultiLvlLbl val="0"/>
      </c:catAx>
      <c:valAx>
        <c:axId val="249743072"/>
        <c:scaling>
          <c:orientation val="minMax"/>
          <c:max val="1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900"/>
                  <a:t>S</a:t>
                </a:r>
                <a:r>
                  <a:rPr lang="pl-PL" sz="900"/>
                  <a:t>tężenia średnioroczne B(a)P [ng/m</a:t>
                </a:r>
                <a:r>
                  <a:rPr lang="pl-PL" sz="900" baseline="30000"/>
                  <a:t>3</a:t>
                </a:r>
                <a:r>
                  <a:rPr lang="pl-PL" sz="900"/>
                  <a:t>]</a:t>
                </a:r>
              </a:p>
            </c:rich>
          </c:tx>
          <c:layout>
            <c:manualLayout>
              <c:xMode val="edge"/>
              <c:yMode val="edge"/>
              <c:x val="1.700419067210597E-3"/>
              <c:y val="0.1165993859367358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249742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2931055451696081"/>
          <c:y val="1.6414761826216043E-2"/>
          <c:w val="0.23330072763411197"/>
          <c:h val="0.1314815940179473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Arial" panose="020B0604020202020204" pitchFamily="34" charset="0"/>
          <a:cs typeface="Arial" panose="020B0604020202020204" pitchFamily="34" charset="0"/>
        </a:defRPr>
      </a:pPr>
      <a:endParaRPr lang="pl-PL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pl-PL" b="1"/>
              <a:t>NO</a:t>
            </a:r>
            <a:r>
              <a:rPr lang="pl-PL" b="1" baseline="-25000"/>
              <a:t>X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l-PL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pl-PL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pl-PL" b="1"/>
              <a:t>Pył PM2,5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19059238832173855"/>
          <c:y val="0.25187817009690217"/>
          <c:w val="0.63407513377789615"/>
          <c:h val="0.63558302074046658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pl-PL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pl-PL" b="1"/>
              <a:t>Benzo(a)piren</a:t>
            </a:r>
          </a:p>
        </c:rich>
      </c:tx>
      <c:layout>
        <c:manualLayout>
          <c:xMode val="edge"/>
          <c:yMode val="edge"/>
          <c:x val="0.2188327432821956"/>
          <c:y val="3.25644504748982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l-PL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843948811588389"/>
          <c:y val="0.32308398950131234"/>
          <c:w val="0.31944754742759601"/>
          <c:h val="0.474619058034412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pl-PL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pl-PL" b="1"/>
              <a:t>Pył PM10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l-PL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pl-PL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pl-PL" b="1">
                <a:solidFill>
                  <a:sysClr val="windowText" lastClr="000000"/>
                </a:solidFill>
              </a:rPr>
              <a:t>SO</a:t>
            </a:r>
            <a:r>
              <a:rPr lang="pl-PL" b="1" baseline="-25000">
                <a:solidFill>
                  <a:sysClr val="windowText" lastClr="000000"/>
                </a:solidFill>
              </a:rPr>
              <a:t>X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Op!$A$32</c:f>
              <c:strCache>
                <c:ptCount val="1"/>
                <c:pt idx="0">
                  <c:v>SOₓ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</c:spPr>
          <c:dPt>
            <c:idx val="0"/>
            <c:bubble3D val="0"/>
            <c:spPr>
              <a:solidFill>
                <a:srgbClr val="BFBFB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901-42C2-93D6-670EF18F694B}"/>
              </c:ext>
            </c:extLst>
          </c:dPt>
          <c:dPt>
            <c:idx val="1"/>
            <c:bubble3D val="0"/>
            <c:spPr>
              <a:solidFill>
                <a:srgbClr val="B9DFE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901-42C2-93D6-670EF18F694B}"/>
              </c:ext>
            </c:extLst>
          </c:dPt>
          <c:dPt>
            <c:idx val="2"/>
            <c:bubble3D val="0"/>
            <c:spPr>
              <a:solidFill>
                <a:srgbClr val="FFD75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901-42C2-93D6-670EF18F694B}"/>
              </c:ext>
            </c:extLst>
          </c:dPt>
          <c:dPt>
            <c:idx val="3"/>
            <c:bubble3D val="0"/>
            <c:spPr>
              <a:solidFill>
                <a:srgbClr val="C2B5D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901-42C2-93D6-670EF18F694B}"/>
              </c:ext>
            </c:extLst>
          </c:dPt>
          <c:dPt>
            <c:idx val="4"/>
            <c:bubble3D val="0"/>
            <c:spPr>
              <a:solidFill>
                <a:srgbClr val="C3D79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901-42C2-93D6-670EF18F694B}"/>
              </c:ext>
            </c:extLst>
          </c:dPt>
          <c:dLbls>
            <c:dLbl>
              <c:idx val="0"/>
              <c:layout>
                <c:manualLayout>
                  <c:x val="-0.2215241615829229"/>
                  <c:y val="4.585048985566084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01-42C2-93D6-670EF18F694B}"/>
                </c:ext>
              </c:extLst>
            </c:dLbl>
            <c:dLbl>
              <c:idx val="1"/>
              <c:layout>
                <c:manualLayout>
                  <c:x val="4.9071891793715648E-2"/>
                  <c:y val="-2.40374362973964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901-42C2-93D6-670EF18F694B}"/>
                </c:ext>
              </c:extLst>
            </c:dLbl>
            <c:dLbl>
              <c:idx val="2"/>
              <c:layout>
                <c:manualLayout>
                  <c:x val="0.24619835682005151"/>
                  <c:y val="-5.088003076955950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901-42C2-93D6-670EF18F694B}"/>
                </c:ext>
              </c:extLst>
            </c:dLbl>
            <c:dLbl>
              <c:idx val="3"/>
              <c:layout>
                <c:manualLayout>
                  <c:x val="3.1170138153672395E-3"/>
                  <c:y val="-5.328744743710511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901-42C2-93D6-670EF18F694B}"/>
                </c:ext>
              </c:extLst>
            </c:dLbl>
            <c:dLbl>
              <c:idx val="4"/>
              <c:layout>
                <c:manualLayout>
                  <c:x val="-0.10426137031378541"/>
                  <c:y val="-9.183858801910277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&lt;0,1%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901-42C2-93D6-670EF18F694B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ln w="0">
                      <a:noFill/>
                    </a:ln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Op!$B$22:$F$22</c:f>
              <c:strCache>
                <c:ptCount val="5"/>
                <c:pt idx="0">
                  <c:v>Komunalno-bytowa</c:v>
                </c:pt>
                <c:pt idx="1">
                  <c:v>Transport drogowy</c:v>
                </c:pt>
                <c:pt idx="2">
                  <c:v>Punktowa</c:v>
                </c:pt>
                <c:pt idx="3">
                  <c:v>Hałdy i wyrobiska</c:v>
                </c:pt>
                <c:pt idx="4">
                  <c:v>Inne źródła</c:v>
                </c:pt>
              </c:strCache>
            </c:strRef>
          </c:cat>
          <c:val>
            <c:numRef>
              <c:f>Op!$B$32:$F$32</c:f>
              <c:numCache>
                <c:formatCode>0.0</c:formatCode>
                <c:ptCount val="5"/>
                <c:pt idx="0">
                  <c:v>39.687233567770605</c:v>
                </c:pt>
                <c:pt idx="1">
                  <c:v>0.22192675137349299</c:v>
                </c:pt>
                <c:pt idx="2">
                  <c:v>60.078143600036327</c:v>
                </c:pt>
                <c:pt idx="4">
                  <c:v>1.2696080819573506E-2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901-42C2-93D6-670EF18F69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pl-PL" b="1">
                <a:solidFill>
                  <a:sysClr val="windowText" lastClr="000000"/>
                </a:solidFill>
              </a:rPr>
              <a:t>NO</a:t>
            </a:r>
            <a:r>
              <a:rPr lang="pl-PL" b="1" baseline="-25000">
                <a:solidFill>
                  <a:sysClr val="windowText" lastClr="000000"/>
                </a:solidFill>
              </a:rPr>
              <a:t>X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Op!$A$35</c:f>
              <c:strCache>
                <c:ptCount val="1"/>
                <c:pt idx="0">
                  <c:v>NOₓ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</c:spPr>
          <c:dPt>
            <c:idx val="0"/>
            <c:bubble3D val="0"/>
            <c:spPr>
              <a:solidFill>
                <a:srgbClr val="BFBFB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910-40C1-ABA6-C8F3BA758D4F}"/>
              </c:ext>
            </c:extLst>
          </c:dPt>
          <c:dPt>
            <c:idx val="1"/>
            <c:bubble3D val="0"/>
            <c:spPr>
              <a:solidFill>
                <a:srgbClr val="B9DFE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910-40C1-ABA6-C8F3BA758D4F}"/>
              </c:ext>
            </c:extLst>
          </c:dPt>
          <c:dPt>
            <c:idx val="2"/>
            <c:bubble3D val="0"/>
            <c:spPr>
              <a:solidFill>
                <a:srgbClr val="FFD75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910-40C1-ABA6-C8F3BA758D4F}"/>
              </c:ext>
            </c:extLst>
          </c:dPt>
          <c:dPt>
            <c:idx val="3"/>
            <c:bubble3D val="0"/>
            <c:spPr>
              <a:solidFill>
                <a:srgbClr val="C2B5D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910-40C1-ABA6-C8F3BA758D4F}"/>
              </c:ext>
            </c:extLst>
          </c:dPt>
          <c:dPt>
            <c:idx val="4"/>
            <c:bubble3D val="0"/>
            <c:spPr>
              <a:solidFill>
                <a:srgbClr val="C3D79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910-40C1-ABA6-C8F3BA758D4F}"/>
              </c:ext>
            </c:extLst>
          </c:dPt>
          <c:dLbls>
            <c:dLbl>
              <c:idx val="0"/>
              <c:layout>
                <c:manualLayout>
                  <c:x val="4.441885062874603E-2"/>
                  <c:y val="2.4312225557965362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910-40C1-ABA6-C8F3BA758D4F}"/>
                </c:ext>
              </c:extLst>
            </c:dLbl>
            <c:dLbl>
              <c:idx val="1"/>
              <c:layout>
                <c:manualLayout>
                  <c:x val="-0.19925576127950084"/>
                  <c:y val="0.1044613724505603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910-40C1-ABA6-C8F3BA758D4F}"/>
                </c:ext>
              </c:extLst>
            </c:dLbl>
            <c:dLbl>
              <c:idx val="2"/>
              <c:layout>
                <c:manualLayout>
                  <c:x val="0.11585807540678854"/>
                  <c:y val="-0.1757104242566694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910-40C1-ABA6-C8F3BA758D4F}"/>
                </c:ext>
              </c:extLst>
            </c:dLbl>
            <c:dLbl>
              <c:idx val="3"/>
              <c:layout>
                <c:manualLayout>
                  <c:x val="3.1170138153672395E-3"/>
                  <c:y val="-5.328744743710511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910-40C1-ABA6-C8F3BA758D4F}"/>
                </c:ext>
              </c:extLst>
            </c:dLbl>
            <c:dLbl>
              <c:idx val="4"/>
              <c:layout>
                <c:manualLayout>
                  <c:x val="0.1444476970907809"/>
                  <c:y val="0.1336415987350292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910-40C1-ABA6-C8F3BA758D4F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ln w="0">
                      <a:noFill/>
                    </a:ln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Op!$B$22:$F$22</c:f>
              <c:strCache>
                <c:ptCount val="5"/>
                <c:pt idx="0">
                  <c:v>Komunalno-bytowa</c:v>
                </c:pt>
                <c:pt idx="1">
                  <c:v>Transport drogowy</c:v>
                </c:pt>
                <c:pt idx="2">
                  <c:v>Punktowa</c:v>
                </c:pt>
                <c:pt idx="3">
                  <c:v>Hałdy i wyrobiska</c:v>
                </c:pt>
                <c:pt idx="4">
                  <c:v>Inne źródła</c:v>
                </c:pt>
              </c:strCache>
            </c:strRef>
          </c:cat>
          <c:val>
            <c:numRef>
              <c:f>Op!$B$35:$F$35</c:f>
              <c:numCache>
                <c:formatCode>0.0</c:formatCode>
                <c:ptCount val="5"/>
                <c:pt idx="0">
                  <c:v>6.3825406508477647</c:v>
                </c:pt>
                <c:pt idx="1">
                  <c:v>20.992955963726338</c:v>
                </c:pt>
                <c:pt idx="2">
                  <c:v>55.618168183850138</c:v>
                </c:pt>
                <c:pt idx="4">
                  <c:v>17.006335201575755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910-40C1-ABA6-C8F3BA758D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pl-PL" b="1">
                <a:solidFill>
                  <a:sysClr val="windowText" lastClr="000000"/>
                </a:solidFill>
              </a:rPr>
              <a:t>Pył PM10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Op!$A$23</c:f>
              <c:strCache>
                <c:ptCount val="1"/>
                <c:pt idx="0">
                  <c:v>PM10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</c:spPr>
          <c:dPt>
            <c:idx val="0"/>
            <c:bubble3D val="0"/>
            <c:spPr>
              <a:solidFill>
                <a:srgbClr val="BFBFB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1CA-4CF1-A939-370B6385CCFB}"/>
              </c:ext>
            </c:extLst>
          </c:dPt>
          <c:dPt>
            <c:idx val="1"/>
            <c:bubble3D val="0"/>
            <c:spPr>
              <a:solidFill>
                <a:srgbClr val="B9DFE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1CA-4CF1-A939-370B6385CCFB}"/>
              </c:ext>
            </c:extLst>
          </c:dPt>
          <c:dPt>
            <c:idx val="2"/>
            <c:bubble3D val="0"/>
            <c:spPr>
              <a:solidFill>
                <a:srgbClr val="FFD75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1CA-4CF1-A939-370B6385CCFB}"/>
              </c:ext>
            </c:extLst>
          </c:dPt>
          <c:dPt>
            <c:idx val="3"/>
            <c:bubble3D val="0"/>
            <c:spPr>
              <a:solidFill>
                <a:srgbClr val="C2B5D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1CA-4CF1-A939-370B6385CCFB}"/>
              </c:ext>
            </c:extLst>
          </c:dPt>
          <c:dPt>
            <c:idx val="4"/>
            <c:bubble3D val="0"/>
            <c:spPr>
              <a:solidFill>
                <a:srgbClr val="C3D79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1CA-4CF1-A939-370B6385CCFB}"/>
              </c:ext>
            </c:extLst>
          </c:dPt>
          <c:dLbls>
            <c:dLbl>
              <c:idx val="0"/>
              <c:layout>
                <c:manualLayout>
                  <c:x val="-0.25951602047030425"/>
                  <c:y val="-6.269767839399993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1CA-4CF1-A939-370B6385CCFB}"/>
                </c:ext>
              </c:extLst>
            </c:dLbl>
            <c:dLbl>
              <c:idx val="1"/>
              <c:layout>
                <c:manualLayout>
                  <c:x val="0.17134798448701374"/>
                  <c:y val="-7.195461489973183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1CA-4CF1-A939-370B6385CCFB}"/>
                </c:ext>
              </c:extLst>
            </c:dLbl>
            <c:dLbl>
              <c:idx val="2"/>
              <c:layout>
                <c:manualLayout>
                  <c:x val="-2.5254543317770488E-2"/>
                  <c:y val="-2.917039711962734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1CA-4CF1-A939-370B6385CCFB}"/>
                </c:ext>
              </c:extLst>
            </c:dLbl>
            <c:dLbl>
              <c:idx val="3"/>
              <c:layout>
                <c:manualLayout>
                  <c:x val="8.5445357322193605E-3"/>
                  <c:y val="-6.414213827070802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1CA-4CF1-A939-370B6385CCFB}"/>
                </c:ext>
              </c:extLst>
            </c:dLbl>
            <c:dLbl>
              <c:idx val="4"/>
              <c:layout>
                <c:manualLayout>
                  <c:x val="0.16501693394160194"/>
                  <c:y val="0.1337916003376104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1CA-4CF1-A939-370B6385CCFB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ln w="0">
                      <a:noFill/>
                    </a:ln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Op!$B$22:$F$22</c:f>
              <c:strCache>
                <c:ptCount val="5"/>
                <c:pt idx="0">
                  <c:v>Komunalno-bytowa</c:v>
                </c:pt>
                <c:pt idx="1">
                  <c:v>Transport drogowy</c:v>
                </c:pt>
                <c:pt idx="2">
                  <c:v>Punktowa</c:v>
                </c:pt>
                <c:pt idx="3">
                  <c:v>Hałdy i wyrobiska</c:v>
                </c:pt>
                <c:pt idx="4">
                  <c:v>Inne źródła</c:v>
                </c:pt>
              </c:strCache>
            </c:strRef>
          </c:cat>
          <c:val>
            <c:numRef>
              <c:f>Op!$B$23:$F$23</c:f>
              <c:numCache>
                <c:formatCode>0.0</c:formatCode>
                <c:ptCount val="5"/>
                <c:pt idx="0">
                  <c:v>63.351829914307075</c:v>
                </c:pt>
                <c:pt idx="1">
                  <c:v>8.3766412718319465</c:v>
                </c:pt>
                <c:pt idx="2">
                  <c:v>5.9536780237201192</c:v>
                </c:pt>
                <c:pt idx="3">
                  <c:v>9.7917362012702916E-2</c:v>
                </c:pt>
                <c:pt idx="4">
                  <c:v>22.219933428128133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1CA-4CF1-A939-370B6385CC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pl-PL" b="1">
                <a:solidFill>
                  <a:sysClr val="windowText" lastClr="000000"/>
                </a:solidFill>
              </a:rPr>
              <a:t>Pył PM2,5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Op!$A$26</c:f>
              <c:strCache>
                <c:ptCount val="1"/>
                <c:pt idx="0">
                  <c:v>PM2,5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</c:spPr>
          <c:dPt>
            <c:idx val="0"/>
            <c:bubble3D val="0"/>
            <c:spPr>
              <a:solidFill>
                <a:srgbClr val="BFBFB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ACE-4261-A9A5-DCB8E782BBFF}"/>
              </c:ext>
            </c:extLst>
          </c:dPt>
          <c:dPt>
            <c:idx val="1"/>
            <c:bubble3D val="0"/>
            <c:spPr>
              <a:solidFill>
                <a:srgbClr val="B9DFE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ACE-4261-A9A5-DCB8E782BBFF}"/>
              </c:ext>
            </c:extLst>
          </c:dPt>
          <c:dPt>
            <c:idx val="2"/>
            <c:bubble3D val="0"/>
            <c:spPr>
              <a:solidFill>
                <a:srgbClr val="FFD75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ACE-4261-A9A5-DCB8E782BBFF}"/>
              </c:ext>
            </c:extLst>
          </c:dPt>
          <c:dPt>
            <c:idx val="3"/>
            <c:bubble3D val="0"/>
            <c:spPr>
              <a:solidFill>
                <a:srgbClr val="C2B5D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ACE-4261-A9A5-DCB8E782BBFF}"/>
              </c:ext>
            </c:extLst>
          </c:dPt>
          <c:dPt>
            <c:idx val="4"/>
            <c:bubble3D val="0"/>
            <c:spPr>
              <a:solidFill>
                <a:srgbClr val="C3D79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ACE-4261-A9A5-DCB8E782BBFF}"/>
              </c:ext>
            </c:extLst>
          </c:dPt>
          <c:dLbls>
            <c:dLbl>
              <c:idx val="0"/>
              <c:layout>
                <c:manualLayout>
                  <c:x val="-0.16182266904560946"/>
                  <c:y val="-0.1929554802935928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ACE-4261-A9A5-DCB8E782BBFF}"/>
                </c:ext>
              </c:extLst>
            </c:dLbl>
            <c:dLbl>
              <c:idx val="1"/>
              <c:layout>
                <c:manualLayout>
                  <c:x val="-2.0406628275943119E-2"/>
                  <c:y val="2.960288037265355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ACE-4261-A9A5-DCB8E782BBFF}"/>
                </c:ext>
              </c:extLst>
            </c:dLbl>
            <c:dLbl>
              <c:idx val="2"/>
              <c:layout>
                <c:manualLayout>
                  <c:x val="-2.5254543317770488E-2"/>
                  <c:y val="8.8214617677539291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ACE-4261-A9A5-DCB8E782BBFF}"/>
                </c:ext>
              </c:extLst>
            </c:dLbl>
            <c:dLbl>
              <c:idx val="3"/>
              <c:layout>
                <c:manualLayout>
                  <c:x val="8.5445357322193605E-3"/>
                  <c:y val="-3.157768779580978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ACE-4261-A9A5-DCB8E782BBFF}"/>
                </c:ext>
              </c:extLst>
            </c:dLbl>
            <c:dLbl>
              <c:idx val="4"/>
              <c:layout>
                <c:manualLayout>
                  <c:x val="0.13008557783736996"/>
                  <c:y val="-1.837968354362760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ACE-4261-A9A5-DCB8E782BBFF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ln w="0">
                      <a:noFill/>
                    </a:ln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Op!$B$22:$F$22</c:f>
              <c:strCache>
                <c:ptCount val="5"/>
                <c:pt idx="0">
                  <c:v>Komunalno-bytowa</c:v>
                </c:pt>
                <c:pt idx="1">
                  <c:v>Transport drogowy</c:v>
                </c:pt>
                <c:pt idx="2">
                  <c:v>Punktowa</c:v>
                </c:pt>
                <c:pt idx="3">
                  <c:v>Hałdy i wyrobiska</c:v>
                </c:pt>
                <c:pt idx="4">
                  <c:v>Inne źródła</c:v>
                </c:pt>
              </c:strCache>
            </c:strRef>
          </c:cat>
          <c:val>
            <c:numRef>
              <c:f>Op!$B$26:$F$26</c:f>
              <c:numCache>
                <c:formatCode>0.0</c:formatCode>
                <c:ptCount val="5"/>
                <c:pt idx="0">
                  <c:v>87.852178253561547</c:v>
                </c:pt>
                <c:pt idx="1">
                  <c:v>4.0333654238690633</c:v>
                </c:pt>
                <c:pt idx="2">
                  <c:v>5.4363870480788528</c:v>
                </c:pt>
                <c:pt idx="3">
                  <c:v>0.12647801228942251</c:v>
                </c:pt>
                <c:pt idx="4">
                  <c:v>2.5515912622011054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ACE-4261-A9A5-DCB8E782BB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0.05878</cdr:x>
      <cdr:y>0.87205</cdr:y>
    </cdr:from>
    <cdr:to>
      <cdr:x>0.23623</cdr:x>
      <cdr:y>0.92049</cdr:y>
    </cdr:to>
    <cdr:sp macro="" textlink="">
      <cdr:nvSpPr>
        <cdr:cNvPr id="3" name="pole tekstowe 1"/>
        <cdr:cNvSpPr txBox="1"/>
      </cdr:nvSpPr>
      <cdr:spPr>
        <a:xfrm xmlns:a="http://schemas.openxmlformats.org/drawingml/2006/main">
          <a:off x="338339" y="2259852"/>
          <a:ext cx="1021334" cy="125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OpOpoleOsAKr</a:t>
          </a:r>
          <a:endParaRPr lang="pl-PL" sz="100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0.7436</cdr:x>
      <cdr:y>0.86851</cdr:y>
    </cdr:from>
    <cdr:to>
      <cdr:x>0.94474</cdr:x>
      <cdr:y>0.94197</cdr:y>
    </cdr:to>
    <cdr:sp macro="" textlink="">
      <cdr:nvSpPr>
        <cdr:cNvPr id="10" name="pole tekstowe 1">
          <a:extLst xmlns:a="http://schemas.openxmlformats.org/drawingml/2006/main">
            <a:ext uri="{FF2B5EF4-FFF2-40B4-BE49-F238E27FC236}">
              <a16:creationId xmlns:a16="http://schemas.microsoft.com/office/drawing/2014/main" id="{730DFDE4-6D7B-4777-8910-723A86B7CF63}"/>
            </a:ext>
          </a:extLst>
        </cdr:cNvPr>
        <cdr:cNvSpPr txBox="1"/>
      </cdr:nvSpPr>
      <cdr:spPr>
        <a:xfrm xmlns:a="http://schemas.openxmlformats.org/drawingml/2006/main">
          <a:off x="4279898" y="2250691"/>
          <a:ext cx="1157690" cy="1903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OpZdziePiast</a:t>
          </a:r>
        </a:p>
      </cdr:txBody>
    </cdr:sp>
  </cdr:relSizeAnchor>
  <cdr:relSizeAnchor xmlns:cdr="http://schemas.openxmlformats.org/drawingml/2006/chartDrawing">
    <cdr:from>
      <cdr:x>0.15805</cdr:x>
      <cdr:y>0.87687</cdr:y>
    </cdr:from>
    <cdr:to>
      <cdr:x>0.24709</cdr:x>
      <cdr:y>0.93692</cdr:y>
    </cdr:to>
    <cdr:sp macro="" textlink="">
      <cdr:nvSpPr>
        <cdr:cNvPr id="11" name="pole tekstowe 1">
          <a:extLst xmlns:a="http://schemas.openxmlformats.org/drawingml/2006/main">
            <a:ext uri="{FF2B5EF4-FFF2-40B4-BE49-F238E27FC236}">
              <a16:creationId xmlns:a16="http://schemas.microsoft.com/office/drawing/2014/main" id="{CB352765-2B7C-4F56-8121-2A3F7493C195}"/>
            </a:ext>
          </a:extLst>
        </cdr:cNvPr>
        <cdr:cNvSpPr txBox="1"/>
      </cdr:nvSpPr>
      <cdr:spPr>
        <a:xfrm xmlns:a="http://schemas.openxmlformats.org/drawingml/2006/main">
          <a:off x="1803467" y="2806325"/>
          <a:ext cx="1016031" cy="1921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l-PL" sz="90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0.54034</cdr:x>
      <cdr:y>0.90368</cdr:y>
    </cdr:from>
    <cdr:to>
      <cdr:x>0.6249</cdr:x>
      <cdr:y>0.97009</cdr:y>
    </cdr:to>
    <cdr:sp macro="" textlink="">
      <cdr:nvSpPr>
        <cdr:cNvPr id="12" name="pole tekstowe 1">
          <a:extLst xmlns:a="http://schemas.openxmlformats.org/drawingml/2006/main">
            <a:ext uri="{FF2B5EF4-FFF2-40B4-BE49-F238E27FC236}">
              <a16:creationId xmlns:a16="http://schemas.microsoft.com/office/drawing/2014/main" id="{D54BDC0C-58D2-440A-BE50-E56F6FF169BB}"/>
            </a:ext>
          </a:extLst>
        </cdr:cNvPr>
        <cdr:cNvSpPr txBox="1"/>
      </cdr:nvSpPr>
      <cdr:spPr>
        <a:xfrm xmlns:a="http://schemas.openxmlformats.org/drawingml/2006/main">
          <a:off x="6165828" y="2599469"/>
          <a:ext cx="964910" cy="191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l-PL" sz="90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0.59209</cdr:x>
      <cdr:y>0.82447</cdr:y>
    </cdr:from>
    <cdr:to>
      <cdr:x>0.67665</cdr:x>
      <cdr:y>0.89088</cdr:y>
    </cdr:to>
    <cdr:sp macro="" textlink="">
      <cdr:nvSpPr>
        <cdr:cNvPr id="13" name="pole tekstowe 1">
          <a:extLst xmlns:a="http://schemas.openxmlformats.org/drawingml/2006/main">
            <a:ext uri="{FF2B5EF4-FFF2-40B4-BE49-F238E27FC236}">
              <a16:creationId xmlns:a16="http://schemas.microsoft.com/office/drawing/2014/main" id="{5649D9A1-5525-4B2A-BFEF-60AA48C50D66}"/>
            </a:ext>
          </a:extLst>
        </cdr:cNvPr>
        <cdr:cNvSpPr txBox="1"/>
      </cdr:nvSpPr>
      <cdr:spPr>
        <a:xfrm xmlns:a="http://schemas.openxmlformats.org/drawingml/2006/main">
          <a:off x="6756363" y="2371626"/>
          <a:ext cx="964910" cy="191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l-PL" sz="90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0.35785</cdr:x>
      <cdr:y>0.87118</cdr:y>
    </cdr:from>
    <cdr:to>
      <cdr:x>0.5595</cdr:x>
      <cdr:y>0.97265</cdr:y>
    </cdr:to>
    <cdr:sp macro="" textlink="">
      <cdr:nvSpPr>
        <cdr:cNvPr id="14" name="pole tekstowe 1">
          <a:extLst xmlns:a="http://schemas.openxmlformats.org/drawingml/2006/main">
            <a:ext uri="{FF2B5EF4-FFF2-40B4-BE49-F238E27FC236}">
              <a16:creationId xmlns:a16="http://schemas.microsoft.com/office/drawing/2014/main" id="{BCB504BB-E241-4DA0-9B6D-A91B5D119746}"/>
            </a:ext>
          </a:extLst>
        </cdr:cNvPr>
        <cdr:cNvSpPr txBox="1"/>
      </cdr:nvSpPr>
      <cdr:spPr>
        <a:xfrm xmlns:a="http://schemas.openxmlformats.org/drawingml/2006/main">
          <a:off x="2059678" y="2257606"/>
          <a:ext cx="1160600" cy="2629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OpKKozBSmial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0.05887</cdr:x>
      <cdr:y>0.84689</cdr:y>
    </cdr:from>
    <cdr:to>
      <cdr:x>0.16363</cdr:x>
      <cdr:y>0.94569</cdr:y>
    </cdr:to>
    <cdr:sp macro="" textlink="">
      <cdr:nvSpPr>
        <cdr:cNvPr id="18" name="pole tekstowe 1">
          <a:extLst xmlns:a="http://schemas.openxmlformats.org/drawingml/2006/main">
            <a:ext uri="{FF2B5EF4-FFF2-40B4-BE49-F238E27FC236}">
              <a16:creationId xmlns:a16="http://schemas.microsoft.com/office/drawing/2014/main" id="{1A1216F9-B7C2-4699-97FA-47AA4EE7E70A}"/>
            </a:ext>
          </a:extLst>
        </cdr:cNvPr>
        <cdr:cNvSpPr txBox="1"/>
      </cdr:nvSpPr>
      <cdr:spPr>
        <a:xfrm xmlns:a="http://schemas.openxmlformats.org/drawingml/2006/main">
          <a:off x="523466" y="1951051"/>
          <a:ext cx="931623" cy="2276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800">
              <a:latin typeface="Arial" panose="020B0604020202020204" pitchFamily="34" charset="0"/>
              <a:cs typeface="Arial" panose="020B0604020202020204" pitchFamily="34" charset="0"/>
            </a:rPr>
            <a:t>OpOpoleMinor/</a:t>
          </a:r>
          <a:br>
            <a:rPr lang="pl-PL" sz="80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pl-PL" sz="800">
              <a:latin typeface="Arial" panose="020B0604020202020204" pitchFamily="34" charset="0"/>
              <a:cs typeface="Arial" panose="020B0604020202020204" pitchFamily="34" charset="0"/>
            </a:rPr>
            <a:t>OpOpoleKoszy</a:t>
          </a:r>
        </a:p>
      </cdr:txBody>
    </cdr:sp>
  </cdr:relSizeAnchor>
  <cdr:relSizeAnchor xmlns:cdr="http://schemas.openxmlformats.org/drawingml/2006/chartDrawing">
    <cdr:from>
      <cdr:x>0.24047</cdr:x>
      <cdr:y>0.9117</cdr:y>
    </cdr:from>
    <cdr:to>
      <cdr:x>0.3666</cdr:x>
      <cdr:y>0.98931</cdr:y>
    </cdr:to>
    <cdr:sp macro="" textlink="">
      <cdr:nvSpPr>
        <cdr:cNvPr id="19" name="pole tekstowe 1">
          <a:extLst xmlns:a="http://schemas.openxmlformats.org/drawingml/2006/main">
            <a:ext uri="{FF2B5EF4-FFF2-40B4-BE49-F238E27FC236}">
              <a16:creationId xmlns:a16="http://schemas.microsoft.com/office/drawing/2014/main" id="{5B2CBD95-578D-4B5F-9C48-9E388979E53F}"/>
            </a:ext>
          </a:extLst>
        </cdr:cNvPr>
        <cdr:cNvSpPr txBox="1"/>
      </cdr:nvSpPr>
      <cdr:spPr>
        <a:xfrm xmlns:a="http://schemas.openxmlformats.org/drawingml/2006/main">
          <a:off x="2138357" y="2034349"/>
          <a:ext cx="1121677" cy="1731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800">
              <a:latin typeface="Arial" panose="020B0604020202020204" pitchFamily="34" charset="0"/>
              <a:cs typeface="Arial" panose="020B0604020202020204" pitchFamily="34" charset="0"/>
            </a:rPr>
            <a:t>OpBrzegPoprzMOB</a:t>
          </a:r>
          <a:endParaRPr lang="pl-PL" sz="100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0.16274</cdr:x>
      <cdr:y>0.85056</cdr:y>
    </cdr:from>
    <cdr:to>
      <cdr:x>0.27629</cdr:x>
      <cdr:y>0.93466</cdr:y>
    </cdr:to>
    <cdr:sp macro="" textlink="">
      <cdr:nvSpPr>
        <cdr:cNvPr id="20" name="pole tekstowe 1">
          <a:extLst xmlns:a="http://schemas.openxmlformats.org/drawingml/2006/main">
            <a:ext uri="{FF2B5EF4-FFF2-40B4-BE49-F238E27FC236}">
              <a16:creationId xmlns:a16="http://schemas.microsoft.com/office/drawing/2014/main" id="{20076B08-3026-4160-841A-2B7D8B65650D}"/>
            </a:ext>
          </a:extLst>
        </cdr:cNvPr>
        <cdr:cNvSpPr txBox="1"/>
      </cdr:nvSpPr>
      <cdr:spPr>
        <a:xfrm xmlns:a="http://schemas.openxmlformats.org/drawingml/2006/main">
          <a:off x="1447138" y="1897921"/>
          <a:ext cx="1009817" cy="1876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80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OpOpoleOsAKr</a:t>
          </a:r>
          <a:endParaRPr lang="pl-PL" sz="80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0.4651</cdr:x>
      <cdr:y>0.85214</cdr:y>
    </cdr:from>
    <cdr:to>
      <cdr:x>0.56868</cdr:x>
      <cdr:y>0.92453</cdr:y>
    </cdr:to>
    <cdr:sp macro="" textlink="">
      <cdr:nvSpPr>
        <cdr:cNvPr id="24" name="pole tekstowe 1">
          <a:extLst xmlns:a="http://schemas.openxmlformats.org/drawingml/2006/main">
            <a:ext uri="{FF2B5EF4-FFF2-40B4-BE49-F238E27FC236}">
              <a16:creationId xmlns:a16="http://schemas.microsoft.com/office/drawing/2014/main" id="{7AE1B946-2A0E-45B3-9A32-50FE7CE102DB}"/>
            </a:ext>
          </a:extLst>
        </cdr:cNvPr>
        <cdr:cNvSpPr txBox="1"/>
      </cdr:nvSpPr>
      <cdr:spPr>
        <a:xfrm xmlns:a="http://schemas.openxmlformats.org/drawingml/2006/main">
          <a:off x="4135898" y="1901455"/>
          <a:ext cx="921131" cy="1615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800">
              <a:latin typeface="Arial" panose="020B0604020202020204" pitchFamily="34" charset="0"/>
              <a:cs typeface="Arial" panose="020B0604020202020204" pitchFamily="34" charset="0"/>
            </a:rPr>
            <a:t>OpKKozBSmial</a:t>
          </a:r>
          <a:endParaRPr lang="pl-PL" sz="100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0.34815</cdr:x>
      <cdr:y>0.78725</cdr:y>
    </cdr:from>
    <cdr:to>
      <cdr:x>0.45423</cdr:x>
      <cdr:y>0.8692</cdr:y>
    </cdr:to>
    <cdr:sp macro="" textlink="">
      <cdr:nvSpPr>
        <cdr:cNvPr id="25" name="pole tekstowe 1">
          <a:extLst xmlns:a="http://schemas.openxmlformats.org/drawingml/2006/main">
            <a:ext uri="{FF2B5EF4-FFF2-40B4-BE49-F238E27FC236}">
              <a16:creationId xmlns:a16="http://schemas.microsoft.com/office/drawing/2014/main" id="{D70C9822-222B-4799-9D1B-9F0F9F4BCD76}"/>
            </a:ext>
          </a:extLst>
        </cdr:cNvPr>
        <cdr:cNvSpPr txBox="1"/>
      </cdr:nvSpPr>
      <cdr:spPr>
        <a:xfrm xmlns:a="http://schemas.openxmlformats.org/drawingml/2006/main">
          <a:off x="3095971" y="1756652"/>
          <a:ext cx="943293" cy="1828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br>
            <a:rPr lang="pl-PL" sz="100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pl-PL" sz="800">
              <a:latin typeface="Arial" panose="020B0604020202020204" pitchFamily="34" charset="0"/>
              <a:cs typeface="Arial" panose="020B0604020202020204" pitchFamily="34" charset="0"/>
            </a:rPr>
            <a:t>OpGlubRatusz</a:t>
          </a:r>
          <a:endParaRPr lang="pl-PL" sz="100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0.63685</cdr:x>
      <cdr:y>0.8495</cdr:y>
    </cdr:from>
    <cdr:to>
      <cdr:x>0.74036</cdr:x>
      <cdr:y>0.92442</cdr:y>
    </cdr:to>
    <cdr:sp macro="" textlink="">
      <cdr:nvSpPr>
        <cdr:cNvPr id="27" name="pole tekstowe 1">
          <a:extLst xmlns:a="http://schemas.openxmlformats.org/drawingml/2006/main">
            <a:ext uri="{FF2B5EF4-FFF2-40B4-BE49-F238E27FC236}">
              <a16:creationId xmlns:a16="http://schemas.microsoft.com/office/drawing/2014/main" id="{1877E4B0-56E5-44F2-9992-947078A82884}"/>
            </a:ext>
          </a:extLst>
        </cdr:cNvPr>
        <cdr:cNvSpPr txBox="1"/>
      </cdr:nvSpPr>
      <cdr:spPr>
        <a:xfrm xmlns:a="http://schemas.openxmlformats.org/drawingml/2006/main">
          <a:off x="5663232" y="1895561"/>
          <a:ext cx="920449" cy="1671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800" dirty="0">
              <a:latin typeface="Arial" panose="020B0604020202020204" pitchFamily="34" charset="0"/>
              <a:cs typeface="Arial" panose="020B0604020202020204" pitchFamily="34" charset="0"/>
            </a:rPr>
            <a:t>OpNysaRodzi2</a:t>
          </a:r>
        </a:p>
      </cdr:txBody>
    </cdr:sp>
  </cdr:relSizeAnchor>
  <cdr:relSizeAnchor xmlns:cdr="http://schemas.openxmlformats.org/drawingml/2006/chartDrawing">
    <cdr:from>
      <cdr:x>0.88342</cdr:x>
      <cdr:y>0.84564</cdr:y>
    </cdr:from>
    <cdr:to>
      <cdr:x>0.97812</cdr:x>
      <cdr:y>0.93767</cdr:y>
    </cdr:to>
    <cdr:sp macro="" textlink="">
      <cdr:nvSpPr>
        <cdr:cNvPr id="28" name="pole tekstowe 1">
          <a:extLst xmlns:a="http://schemas.openxmlformats.org/drawingml/2006/main">
            <a:ext uri="{FF2B5EF4-FFF2-40B4-BE49-F238E27FC236}">
              <a16:creationId xmlns:a16="http://schemas.microsoft.com/office/drawing/2014/main" id="{3C70C3FD-B258-4AD4-AC9B-C1A9F96148F5}"/>
            </a:ext>
          </a:extLst>
        </cdr:cNvPr>
        <cdr:cNvSpPr txBox="1"/>
      </cdr:nvSpPr>
      <cdr:spPr>
        <a:xfrm xmlns:a="http://schemas.openxmlformats.org/drawingml/2006/main">
          <a:off x="7855889" y="1886948"/>
          <a:ext cx="842097" cy="2053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800">
              <a:latin typeface="Arial" panose="020B0604020202020204" pitchFamily="34" charset="0"/>
              <a:cs typeface="Arial" panose="020B0604020202020204" pitchFamily="34" charset="0"/>
            </a:rPr>
            <a:t>OpZdziePiast</a:t>
          </a:r>
        </a:p>
      </cdr:txBody>
    </cdr:sp>
  </cdr:relSizeAnchor>
  <cdr:relSizeAnchor xmlns:cdr="http://schemas.openxmlformats.org/drawingml/2006/chartDrawing">
    <cdr:from>
      <cdr:x>0.75515</cdr:x>
      <cdr:y>0.84655</cdr:y>
    </cdr:from>
    <cdr:to>
      <cdr:x>0.85571</cdr:x>
      <cdr:y>0.92397</cdr:y>
    </cdr:to>
    <cdr:sp macro="" textlink="">
      <cdr:nvSpPr>
        <cdr:cNvPr id="29" name="pole tekstowe 1">
          <a:extLst xmlns:a="http://schemas.openxmlformats.org/drawingml/2006/main">
            <a:ext uri="{FF2B5EF4-FFF2-40B4-BE49-F238E27FC236}">
              <a16:creationId xmlns:a16="http://schemas.microsoft.com/office/drawing/2014/main" id="{EC34F486-7BA1-4DE7-AA99-E791B041327F}"/>
            </a:ext>
          </a:extLst>
        </cdr:cNvPr>
        <cdr:cNvSpPr txBox="1"/>
      </cdr:nvSpPr>
      <cdr:spPr>
        <a:xfrm xmlns:a="http://schemas.openxmlformats.org/drawingml/2006/main">
          <a:off x="6715173" y="1888983"/>
          <a:ext cx="894226" cy="1727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800">
              <a:latin typeface="Arial" panose="020B0604020202020204" pitchFamily="34" charset="0"/>
              <a:cs typeface="Arial" panose="020B0604020202020204" pitchFamily="34" charset="0"/>
            </a:rPr>
            <a:t>OpOlesSlowac</a:t>
          </a:r>
        </a:p>
      </cdr:txBody>
    </cdr:sp>
  </cdr:relSizeAnchor>
  <cdr:relSizeAnchor xmlns:cdr="http://schemas.openxmlformats.org/drawingml/2006/chartDrawing">
    <cdr:from>
      <cdr:x>0.54365</cdr:x>
      <cdr:y>0.9177</cdr:y>
    </cdr:from>
    <cdr:to>
      <cdr:x>0.69224</cdr:x>
      <cdr:y>0.98365</cdr:y>
    </cdr:to>
    <cdr:sp macro="" textlink="">
      <cdr:nvSpPr>
        <cdr:cNvPr id="30" name="pole tekstowe 1">
          <a:extLst xmlns:a="http://schemas.openxmlformats.org/drawingml/2006/main">
            <a:ext uri="{FF2B5EF4-FFF2-40B4-BE49-F238E27FC236}">
              <a16:creationId xmlns:a16="http://schemas.microsoft.com/office/drawing/2014/main" id="{4D643AF2-3A2C-4135-8E81-8C8F029F6D0B}"/>
            </a:ext>
          </a:extLst>
        </cdr:cNvPr>
        <cdr:cNvSpPr txBox="1"/>
      </cdr:nvSpPr>
      <cdr:spPr>
        <a:xfrm xmlns:a="http://schemas.openxmlformats.org/drawingml/2006/main">
          <a:off x="4696810" y="3930380"/>
          <a:ext cx="1283697" cy="2824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800" dirty="0">
              <a:latin typeface="Arial" panose="020B0604020202020204" pitchFamily="34" charset="0"/>
              <a:cs typeface="Arial" panose="020B0604020202020204" pitchFamily="34" charset="0"/>
            </a:rPr>
            <a:t>OpKrap3MajaMOB</a:t>
          </a:r>
        </a:p>
      </cdr:txBody>
    </cdr:sp>
  </cdr:relSizeAnchor>
  <cdr:relSizeAnchor xmlns:cdr="http://schemas.openxmlformats.org/drawingml/2006/chartDrawing">
    <cdr:from>
      <cdr:x>0.79456</cdr:x>
      <cdr:y>0.92145</cdr:y>
    </cdr:from>
    <cdr:to>
      <cdr:x>0.85117</cdr:x>
      <cdr:y>0.98313</cdr:y>
    </cdr:to>
    <cdr:sp macro="" textlink="">
      <cdr:nvSpPr>
        <cdr:cNvPr id="31" name="pole tekstowe 1">
          <a:extLst xmlns:a="http://schemas.openxmlformats.org/drawingml/2006/main">
            <a:ext uri="{FF2B5EF4-FFF2-40B4-BE49-F238E27FC236}">
              <a16:creationId xmlns:a16="http://schemas.microsoft.com/office/drawing/2014/main" id="{2BB34630-AE84-45CC-9BBF-375F0A4E65B4}"/>
            </a:ext>
          </a:extLst>
        </cdr:cNvPr>
        <cdr:cNvSpPr txBox="1"/>
      </cdr:nvSpPr>
      <cdr:spPr>
        <a:xfrm xmlns:a="http://schemas.openxmlformats.org/drawingml/2006/main">
          <a:off x="13638789" y="2984128"/>
          <a:ext cx="971727" cy="1997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l-PL" sz="90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0.78972</cdr:x>
      <cdr:y>0.93284</cdr:y>
    </cdr:from>
    <cdr:to>
      <cdr:x>0.84654</cdr:x>
      <cdr:y>0.98001</cdr:y>
    </cdr:to>
    <cdr:sp macro="" textlink="">
      <cdr:nvSpPr>
        <cdr:cNvPr id="18" name="pole tekstowe 1">
          <a:extLst xmlns:a="http://schemas.openxmlformats.org/drawingml/2006/main">
            <a:ext uri="{FF2B5EF4-FFF2-40B4-BE49-F238E27FC236}">
              <a16:creationId xmlns:a16="http://schemas.microsoft.com/office/drawing/2014/main" id="{A034B1D4-DB98-4438-9910-4D2050F9566D}"/>
            </a:ext>
          </a:extLst>
        </cdr:cNvPr>
        <cdr:cNvSpPr txBox="1"/>
      </cdr:nvSpPr>
      <cdr:spPr>
        <a:xfrm xmlns:a="http://schemas.openxmlformats.org/drawingml/2006/main">
          <a:off x="13508998" y="3325508"/>
          <a:ext cx="971965" cy="1681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l-PL" sz="90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0.06403</cdr:x>
      <cdr:y>0.85253</cdr:y>
    </cdr:from>
    <cdr:to>
      <cdr:x>0.1688</cdr:x>
      <cdr:y>0.95293</cdr:y>
    </cdr:to>
    <cdr:sp macro="" textlink="">
      <cdr:nvSpPr>
        <cdr:cNvPr id="19" name="pole tekstowe 1"/>
        <cdr:cNvSpPr txBox="1"/>
      </cdr:nvSpPr>
      <cdr:spPr>
        <a:xfrm xmlns:a="http://schemas.openxmlformats.org/drawingml/2006/main">
          <a:off x="569407" y="1872010"/>
          <a:ext cx="931623" cy="2204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800">
              <a:latin typeface="Arial" panose="020B0604020202020204" pitchFamily="34" charset="0"/>
              <a:cs typeface="Arial" panose="020B0604020202020204" pitchFamily="34" charset="0"/>
            </a:rPr>
            <a:t>OpOpoleMinor/</a:t>
          </a:r>
          <a:br>
            <a:rPr lang="pl-PL" sz="80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pl-PL" sz="800">
              <a:latin typeface="Arial" panose="020B0604020202020204" pitchFamily="34" charset="0"/>
              <a:cs typeface="Arial" panose="020B0604020202020204" pitchFamily="34" charset="0"/>
            </a:rPr>
            <a:t>OpOpoleKoszy</a:t>
          </a:r>
        </a:p>
      </cdr:txBody>
    </cdr:sp>
  </cdr:relSizeAnchor>
  <cdr:relSizeAnchor xmlns:cdr="http://schemas.openxmlformats.org/drawingml/2006/chartDrawing">
    <cdr:from>
      <cdr:x>0.17203</cdr:x>
      <cdr:y>0.85849</cdr:y>
    </cdr:from>
    <cdr:to>
      <cdr:x>0.28558</cdr:x>
      <cdr:y>0.94396</cdr:y>
    </cdr:to>
    <cdr:sp macro="" textlink="">
      <cdr:nvSpPr>
        <cdr:cNvPr id="20" name="pole tekstowe 1"/>
        <cdr:cNvSpPr txBox="1"/>
      </cdr:nvSpPr>
      <cdr:spPr>
        <a:xfrm xmlns:a="http://schemas.openxmlformats.org/drawingml/2006/main">
          <a:off x="1529743" y="1885109"/>
          <a:ext cx="1009817" cy="1876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80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OpOpoleOsAKr</a:t>
          </a:r>
          <a:endParaRPr lang="pl-PL" sz="80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0.23992</cdr:x>
      <cdr:y>0.92113</cdr:y>
    </cdr:from>
    <cdr:to>
      <cdr:x>0.36606</cdr:x>
      <cdr:y>1</cdr:y>
    </cdr:to>
    <cdr:sp macro="" textlink="">
      <cdr:nvSpPr>
        <cdr:cNvPr id="21" name="pole tekstowe 1"/>
        <cdr:cNvSpPr txBox="1"/>
      </cdr:nvSpPr>
      <cdr:spPr>
        <a:xfrm xmlns:a="http://schemas.openxmlformats.org/drawingml/2006/main">
          <a:off x="2133498" y="2109003"/>
          <a:ext cx="1121677" cy="1731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800">
              <a:latin typeface="Arial" panose="020B0604020202020204" pitchFamily="34" charset="0"/>
              <a:cs typeface="Arial" panose="020B0604020202020204" pitchFamily="34" charset="0"/>
            </a:rPr>
            <a:t>OpBrzegPoprzMOB</a:t>
          </a:r>
          <a:endParaRPr lang="pl-PL" sz="100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0.35297</cdr:x>
      <cdr:y>0.79054</cdr:y>
    </cdr:from>
    <cdr:to>
      <cdr:x>0.45905</cdr:x>
      <cdr:y>0.87382</cdr:y>
    </cdr:to>
    <cdr:sp macro="" textlink="">
      <cdr:nvSpPr>
        <cdr:cNvPr id="22" name="pole tekstowe 1"/>
        <cdr:cNvSpPr txBox="1"/>
      </cdr:nvSpPr>
      <cdr:spPr>
        <a:xfrm xmlns:a="http://schemas.openxmlformats.org/drawingml/2006/main">
          <a:off x="3138819" y="1735891"/>
          <a:ext cx="943293" cy="1828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br>
            <a:rPr lang="pl-PL" sz="100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pl-PL" sz="800">
              <a:latin typeface="Arial" panose="020B0604020202020204" pitchFamily="34" charset="0"/>
              <a:cs typeface="Arial" panose="020B0604020202020204" pitchFamily="34" charset="0"/>
            </a:rPr>
            <a:t>OpGlubRatusz</a:t>
          </a:r>
          <a:endParaRPr lang="pl-PL" sz="100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0.47081</cdr:x>
      <cdr:y>0.85286</cdr:y>
    </cdr:from>
    <cdr:to>
      <cdr:x>0.57439</cdr:x>
      <cdr:y>0.92643</cdr:y>
    </cdr:to>
    <cdr:sp macro="" textlink="">
      <cdr:nvSpPr>
        <cdr:cNvPr id="23" name="pole tekstowe 1"/>
        <cdr:cNvSpPr txBox="1"/>
      </cdr:nvSpPr>
      <cdr:spPr>
        <a:xfrm xmlns:a="http://schemas.openxmlformats.org/drawingml/2006/main">
          <a:off x="4186699" y="1872742"/>
          <a:ext cx="921131" cy="1615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800">
              <a:latin typeface="Arial" panose="020B0604020202020204" pitchFamily="34" charset="0"/>
              <a:cs typeface="Arial" panose="020B0604020202020204" pitchFamily="34" charset="0"/>
            </a:rPr>
            <a:t>OpKKozBSmial</a:t>
          </a:r>
          <a:endParaRPr lang="pl-PL" sz="100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0.54042</cdr:x>
      <cdr:y>0.91849</cdr:y>
    </cdr:from>
    <cdr:to>
      <cdr:x>0.65934</cdr:x>
      <cdr:y>0.98552</cdr:y>
    </cdr:to>
    <cdr:sp macro="" textlink="">
      <cdr:nvSpPr>
        <cdr:cNvPr id="24" name="pole tekstowe 1"/>
        <cdr:cNvSpPr txBox="1"/>
      </cdr:nvSpPr>
      <cdr:spPr>
        <a:xfrm xmlns:a="http://schemas.openxmlformats.org/drawingml/2006/main">
          <a:off x="4805681" y="2016845"/>
          <a:ext cx="1057523" cy="1471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800">
              <a:latin typeface="Arial" panose="020B0604020202020204" pitchFamily="34" charset="0"/>
              <a:cs typeface="Arial" panose="020B0604020202020204" pitchFamily="34" charset="0"/>
            </a:rPr>
            <a:t>OpKrap3MajaMOB</a:t>
          </a:r>
        </a:p>
      </cdr:txBody>
    </cdr:sp>
  </cdr:relSizeAnchor>
  <cdr:relSizeAnchor xmlns:cdr="http://schemas.openxmlformats.org/drawingml/2006/chartDrawing">
    <cdr:from>
      <cdr:x>0.64078</cdr:x>
      <cdr:y>0.85018</cdr:y>
    </cdr:from>
    <cdr:to>
      <cdr:x>0.74428</cdr:x>
      <cdr:y>0.92631</cdr:y>
    </cdr:to>
    <cdr:sp macro="" textlink="">
      <cdr:nvSpPr>
        <cdr:cNvPr id="25" name="pole tekstowe 1"/>
        <cdr:cNvSpPr txBox="1"/>
      </cdr:nvSpPr>
      <cdr:spPr>
        <a:xfrm xmlns:a="http://schemas.openxmlformats.org/drawingml/2006/main">
          <a:off x="5698129" y="1866847"/>
          <a:ext cx="920449" cy="1671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800" dirty="0">
              <a:latin typeface="Arial" panose="020B0604020202020204" pitchFamily="34" charset="0"/>
              <a:cs typeface="Arial" panose="020B0604020202020204" pitchFamily="34" charset="0"/>
            </a:rPr>
            <a:t>OpNysaRodzi2</a:t>
          </a:r>
        </a:p>
      </cdr:txBody>
    </cdr:sp>
  </cdr:relSizeAnchor>
  <cdr:relSizeAnchor xmlns:cdr="http://schemas.openxmlformats.org/drawingml/2006/chartDrawing">
    <cdr:from>
      <cdr:x>0.76265</cdr:x>
      <cdr:y>0.8508</cdr:y>
    </cdr:from>
    <cdr:to>
      <cdr:x>0.86321</cdr:x>
      <cdr:y>0.92948</cdr:y>
    </cdr:to>
    <cdr:sp macro="" textlink="">
      <cdr:nvSpPr>
        <cdr:cNvPr id="26" name="pole tekstowe 1"/>
        <cdr:cNvSpPr txBox="1"/>
      </cdr:nvSpPr>
      <cdr:spPr>
        <a:xfrm xmlns:a="http://schemas.openxmlformats.org/drawingml/2006/main">
          <a:off x="6781876" y="1868222"/>
          <a:ext cx="894226" cy="1727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800" dirty="0" err="1">
              <a:latin typeface="Arial" panose="020B0604020202020204" pitchFamily="34" charset="0"/>
              <a:cs typeface="Arial" panose="020B0604020202020204" pitchFamily="34" charset="0"/>
            </a:rPr>
            <a:t>OpOlesSlowac</a:t>
          </a:r>
          <a:endParaRPr lang="pl-PL" sz="8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0.88467</cdr:x>
      <cdr:y>0.84854</cdr:y>
    </cdr:from>
    <cdr:to>
      <cdr:x>0.97936</cdr:x>
      <cdr:y>0.94206</cdr:y>
    </cdr:to>
    <cdr:sp macro="" textlink="">
      <cdr:nvSpPr>
        <cdr:cNvPr id="27" name="pole tekstowe 1"/>
        <cdr:cNvSpPr txBox="1"/>
      </cdr:nvSpPr>
      <cdr:spPr>
        <a:xfrm xmlns:a="http://schemas.openxmlformats.org/drawingml/2006/main">
          <a:off x="7866933" y="1863259"/>
          <a:ext cx="842097" cy="2053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800">
              <a:latin typeface="Arial" panose="020B0604020202020204" pitchFamily="34" charset="0"/>
              <a:cs typeface="Arial" panose="020B0604020202020204" pitchFamily="34" charset="0"/>
            </a:rPr>
            <a:t>OpZdziePiast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0.6877</cdr:x>
      <cdr:y>0.88658</cdr:y>
    </cdr:from>
    <cdr:to>
      <cdr:x>0.8731</cdr:x>
      <cdr:y>0.9464</cdr:y>
    </cdr:to>
    <cdr:sp macro="" textlink="">
      <cdr:nvSpPr>
        <cdr:cNvPr id="3" name="pole tekstowe 1"/>
        <cdr:cNvSpPr txBox="1"/>
      </cdr:nvSpPr>
      <cdr:spPr>
        <a:xfrm xmlns:a="http://schemas.openxmlformats.org/drawingml/2006/main">
          <a:off x="3958147" y="3031654"/>
          <a:ext cx="1067078" cy="2045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OpKKozBSmial</a:t>
          </a:r>
        </a:p>
      </cdr:txBody>
    </cdr:sp>
  </cdr:relSizeAnchor>
  <cdr:relSizeAnchor xmlns:cdr="http://schemas.openxmlformats.org/drawingml/2006/chartDrawing">
    <cdr:from>
      <cdr:x>0.32572</cdr:x>
      <cdr:y>0.89045</cdr:y>
    </cdr:from>
    <cdr:to>
      <cdr:x>0.58437</cdr:x>
      <cdr:y>0.9557</cdr:y>
    </cdr:to>
    <cdr:sp macro="" textlink="">
      <cdr:nvSpPr>
        <cdr:cNvPr id="7" name="pole tekstowe 1"/>
        <cdr:cNvSpPr txBox="1"/>
      </cdr:nvSpPr>
      <cdr:spPr>
        <a:xfrm xmlns:a="http://schemas.openxmlformats.org/drawingml/2006/main">
          <a:off x="1874714" y="3044872"/>
          <a:ext cx="1488688" cy="2231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OpOpoleOsAKr</a:t>
          </a:r>
        </a:p>
      </cdr:txBody>
    </cdr:sp>
  </cdr:relSizeAnchor>
  <cdr:relSizeAnchor xmlns:cdr="http://schemas.openxmlformats.org/drawingml/2006/chartDrawing">
    <cdr:from>
      <cdr:x>0.08468</cdr:x>
      <cdr:y>0.89261</cdr:y>
    </cdr:from>
    <cdr:to>
      <cdr:x>0.26939</cdr:x>
      <cdr:y>0.9743</cdr:y>
    </cdr:to>
    <cdr:sp macro="" textlink="">
      <cdr:nvSpPr>
        <cdr:cNvPr id="8" name="pole tekstowe 1"/>
        <cdr:cNvSpPr txBox="1"/>
      </cdr:nvSpPr>
      <cdr:spPr>
        <a:xfrm xmlns:a="http://schemas.openxmlformats.org/drawingml/2006/main">
          <a:off x="487400" y="3052266"/>
          <a:ext cx="1063104" cy="2793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OpOpoleKoszy</a:t>
          </a:r>
        </a:p>
      </cdr:txBody>
    </cdr:sp>
  </cdr:relSizeAnchor>
  <cdr:relSizeAnchor xmlns:cdr="http://schemas.openxmlformats.org/drawingml/2006/chartDrawing">
    <cdr:from>
      <cdr:x>0.32733</cdr:x>
      <cdr:y>0.87596</cdr:y>
    </cdr:from>
    <cdr:to>
      <cdr:x>0.41804</cdr:x>
      <cdr:y>0.93265</cdr:y>
    </cdr:to>
    <cdr:sp macro="" textlink="">
      <cdr:nvSpPr>
        <cdr:cNvPr id="12" name="pole tekstowe 1">
          <a:extLst xmlns:a="http://schemas.openxmlformats.org/drawingml/2006/main">
            <a:ext uri="{FF2B5EF4-FFF2-40B4-BE49-F238E27FC236}">
              <a16:creationId xmlns:a16="http://schemas.microsoft.com/office/drawing/2014/main" id="{BFCD75DB-A7BB-4B4D-BDB7-61BF4A5F127B}"/>
            </a:ext>
          </a:extLst>
        </cdr:cNvPr>
        <cdr:cNvSpPr txBox="1"/>
      </cdr:nvSpPr>
      <cdr:spPr>
        <a:xfrm xmlns:a="http://schemas.openxmlformats.org/drawingml/2006/main">
          <a:off x="4296395" y="3495934"/>
          <a:ext cx="1190610" cy="2262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l-PL" sz="90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0.89575</cdr:x>
      <cdr:y>0.92376</cdr:y>
    </cdr:from>
    <cdr:to>
      <cdr:x>0.96925</cdr:x>
      <cdr:y>0.97166</cdr:y>
    </cdr:to>
    <cdr:sp macro="" textlink="">
      <cdr:nvSpPr>
        <cdr:cNvPr id="13" name="pole tekstowe 1">
          <a:extLst xmlns:a="http://schemas.openxmlformats.org/drawingml/2006/main">
            <a:ext uri="{FF2B5EF4-FFF2-40B4-BE49-F238E27FC236}">
              <a16:creationId xmlns:a16="http://schemas.microsoft.com/office/drawing/2014/main" id="{FC12FD5D-A70E-4451-8B97-1A603B1DFE46}"/>
            </a:ext>
          </a:extLst>
        </cdr:cNvPr>
        <cdr:cNvSpPr txBox="1"/>
      </cdr:nvSpPr>
      <cdr:spPr>
        <a:xfrm xmlns:a="http://schemas.openxmlformats.org/drawingml/2006/main">
          <a:off x="11757073" y="3510741"/>
          <a:ext cx="964720" cy="1820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l-PL" sz="90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0.49837</cdr:x>
      <cdr:y>0.88846</cdr:y>
    </cdr:from>
    <cdr:to>
      <cdr:x>0.58183</cdr:x>
      <cdr:y>0.94097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id="{474731BB-30AA-49BE-92EF-010EF9FFF3FB}"/>
            </a:ext>
          </a:extLst>
        </cdr:cNvPr>
        <cdr:cNvSpPr txBox="1"/>
      </cdr:nvSpPr>
      <cdr:spPr>
        <a:xfrm xmlns:a="http://schemas.openxmlformats.org/drawingml/2006/main">
          <a:off x="2868425" y="3038057"/>
          <a:ext cx="480365" cy="1795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OpBrzegPoprzMOB</a:t>
          </a:r>
        </a:p>
      </cdr:txBody>
    </cdr:sp>
  </cdr:relSizeAnchor>
  <cdr:relSizeAnchor xmlns:cdr="http://schemas.openxmlformats.org/drawingml/2006/chartDrawing">
    <cdr:from>
      <cdr:x>0.85888</cdr:x>
      <cdr:y>0.88761</cdr:y>
    </cdr:from>
    <cdr:to>
      <cdr:x>0.92709</cdr:x>
      <cdr:y>0.93773</cdr:y>
    </cdr:to>
    <cdr:sp macro="" textlink="">
      <cdr:nvSpPr>
        <cdr:cNvPr id="4" name="pole tekstowe 3">
          <a:extLst xmlns:a="http://schemas.openxmlformats.org/drawingml/2006/main">
            <a:ext uri="{FF2B5EF4-FFF2-40B4-BE49-F238E27FC236}">
              <a16:creationId xmlns:a16="http://schemas.microsoft.com/office/drawing/2014/main" id="{A475E4F2-9133-410E-94D3-75740861157F}"/>
            </a:ext>
          </a:extLst>
        </cdr:cNvPr>
        <cdr:cNvSpPr txBox="1"/>
      </cdr:nvSpPr>
      <cdr:spPr>
        <a:xfrm xmlns:a="http://schemas.openxmlformats.org/drawingml/2006/main">
          <a:off x="4943409" y="3035174"/>
          <a:ext cx="392592" cy="1713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OpZdziePiast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0.17177</cdr:x>
      <cdr:y>0.84593</cdr:y>
    </cdr:from>
    <cdr:to>
      <cdr:x>0.35228</cdr:x>
      <cdr:y>0.90427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988635" y="2923242"/>
          <a:ext cx="1038947" cy="2016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OpOpoleOsAKr</a:t>
          </a:r>
        </a:p>
      </cdr:txBody>
    </cdr:sp>
  </cdr:relSizeAnchor>
  <cdr:relSizeAnchor xmlns:cdr="http://schemas.openxmlformats.org/drawingml/2006/chartDrawing">
    <cdr:from>
      <cdr:x>0.65998</cdr:x>
      <cdr:y>0.84058</cdr:y>
    </cdr:from>
    <cdr:to>
      <cdr:x>0.87678</cdr:x>
      <cdr:y>0.88816</cdr:y>
    </cdr:to>
    <cdr:sp macro="" textlink="">
      <cdr:nvSpPr>
        <cdr:cNvPr id="6" name="pole tekstowe 1">
          <a:extLst xmlns:a="http://schemas.openxmlformats.org/drawingml/2006/main">
            <a:ext uri="{FF2B5EF4-FFF2-40B4-BE49-F238E27FC236}">
              <a16:creationId xmlns:a16="http://schemas.microsoft.com/office/drawing/2014/main" id="{C9D39026-77FA-445B-9A9E-15304DA867D7}"/>
            </a:ext>
          </a:extLst>
        </cdr:cNvPr>
        <cdr:cNvSpPr txBox="1"/>
      </cdr:nvSpPr>
      <cdr:spPr>
        <a:xfrm xmlns:a="http://schemas.openxmlformats.org/drawingml/2006/main">
          <a:off x="3798581" y="2904779"/>
          <a:ext cx="1247875" cy="1644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OpKKozBSmial</a:t>
          </a:r>
        </a:p>
      </cdr:txBody>
    </cdr:sp>
  </cdr:relSizeAnchor>
  <cdr:relSizeAnchor xmlns:cdr="http://schemas.openxmlformats.org/drawingml/2006/chartDrawing">
    <cdr:from>
      <cdr:x>0.41771</cdr:x>
      <cdr:y>0.84213</cdr:y>
    </cdr:from>
    <cdr:to>
      <cdr:x>0.63272</cdr:x>
      <cdr:y>0.90787</cdr:y>
    </cdr:to>
    <cdr:sp macro="" textlink="">
      <cdr:nvSpPr>
        <cdr:cNvPr id="7" name="pole tekstowe 1">
          <a:extLst xmlns:a="http://schemas.openxmlformats.org/drawingml/2006/main">
            <a:ext uri="{FF2B5EF4-FFF2-40B4-BE49-F238E27FC236}">
              <a16:creationId xmlns:a16="http://schemas.microsoft.com/office/drawing/2014/main" id="{3D1FF1B0-BA36-4151-89E8-B6DC8CA1384B}"/>
            </a:ext>
          </a:extLst>
        </cdr:cNvPr>
        <cdr:cNvSpPr txBox="1"/>
      </cdr:nvSpPr>
      <cdr:spPr>
        <a:xfrm xmlns:a="http://schemas.openxmlformats.org/drawingml/2006/main">
          <a:off x="2404185" y="2910122"/>
          <a:ext cx="1237511" cy="2271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OpBrzegPoprzMOB</a:t>
          </a:r>
        </a:p>
      </cdr:txBody>
    </cdr:sp>
  </cdr:relSizeAnchor>
  <cdr:relSizeAnchor xmlns:cdr="http://schemas.openxmlformats.org/drawingml/2006/chartDrawing">
    <cdr:from>
      <cdr:x>0.41277</cdr:x>
      <cdr:y>0.85066</cdr:y>
    </cdr:from>
    <cdr:to>
      <cdr:x>0.51931</cdr:x>
      <cdr:y>0.93256</cdr:y>
    </cdr:to>
    <cdr:sp macro="" textlink="">
      <cdr:nvSpPr>
        <cdr:cNvPr id="9" name="pole tekstowe 1">
          <a:extLst xmlns:a="http://schemas.openxmlformats.org/drawingml/2006/main">
            <a:ext uri="{FF2B5EF4-FFF2-40B4-BE49-F238E27FC236}">
              <a16:creationId xmlns:a16="http://schemas.microsoft.com/office/drawing/2014/main" id="{EA3CBE4F-06E8-4535-A4A0-F8B87C92F8DE}"/>
            </a:ext>
          </a:extLst>
        </cdr:cNvPr>
        <cdr:cNvSpPr txBox="1"/>
      </cdr:nvSpPr>
      <cdr:spPr>
        <a:xfrm xmlns:a="http://schemas.openxmlformats.org/drawingml/2006/main">
          <a:off x="4717999" y="2584720"/>
          <a:ext cx="1217752" cy="2488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l-PL" sz="90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0.71694</cdr:x>
      <cdr:y>0.83132</cdr:y>
    </cdr:from>
    <cdr:to>
      <cdr:x>0.80775</cdr:x>
      <cdr:y>0.93099</cdr:y>
    </cdr:to>
    <cdr:sp macro="" textlink="">
      <cdr:nvSpPr>
        <cdr:cNvPr id="10" name="pole tekstowe 1">
          <a:extLst xmlns:a="http://schemas.openxmlformats.org/drawingml/2006/main">
            <a:ext uri="{FF2B5EF4-FFF2-40B4-BE49-F238E27FC236}">
              <a16:creationId xmlns:a16="http://schemas.microsoft.com/office/drawing/2014/main" id="{781B479E-D190-4A2A-B7D3-1CA72A434382}"/>
            </a:ext>
          </a:extLst>
        </cdr:cNvPr>
        <cdr:cNvSpPr txBox="1"/>
      </cdr:nvSpPr>
      <cdr:spPr>
        <a:xfrm xmlns:a="http://schemas.openxmlformats.org/drawingml/2006/main">
          <a:off x="8194624" y="2525944"/>
          <a:ext cx="1037959" cy="3028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l-PL" sz="90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0.77444</cdr:x>
      <cdr:y>0.91228</cdr:y>
    </cdr:from>
    <cdr:to>
      <cdr:x>0.85885</cdr:x>
      <cdr:y>0.98113</cdr:y>
    </cdr:to>
    <cdr:sp macro="" textlink="">
      <cdr:nvSpPr>
        <cdr:cNvPr id="11" name="pole tekstowe 1">
          <a:extLst xmlns:a="http://schemas.openxmlformats.org/drawingml/2006/main">
            <a:ext uri="{FF2B5EF4-FFF2-40B4-BE49-F238E27FC236}">
              <a16:creationId xmlns:a16="http://schemas.microsoft.com/office/drawing/2014/main" id="{41487C9B-BC1C-40DB-BC5A-519394EF626A}"/>
            </a:ext>
          </a:extLst>
        </cdr:cNvPr>
        <cdr:cNvSpPr txBox="1"/>
      </cdr:nvSpPr>
      <cdr:spPr>
        <a:xfrm xmlns:a="http://schemas.openxmlformats.org/drawingml/2006/main">
          <a:off x="8851849" y="2771938"/>
          <a:ext cx="964807" cy="2091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l-PL" sz="90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0.90612</cdr:x>
      <cdr:y>0.82764</cdr:y>
    </cdr:from>
    <cdr:to>
      <cdr:x>0.98834</cdr:x>
      <cdr:y>0.8824</cdr:y>
    </cdr:to>
    <cdr:sp macro="" textlink="">
      <cdr:nvSpPr>
        <cdr:cNvPr id="13" name="pole tekstowe 1">
          <a:extLst xmlns:a="http://schemas.openxmlformats.org/drawingml/2006/main">
            <a:ext uri="{FF2B5EF4-FFF2-40B4-BE49-F238E27FC236}">
              <a16:creationId xmlns:a16="http://schemas.microsoft.com/office/drawing/2014/main" id="{9B42CF7A-3E33-497A-A153-D4D0F9E689FC}"/>
            </a:ext>
          </a:extLst>
        </cdr:cNvPr>
        <cdr:cNvSpPr txBox="1"/>
      </cdr:nvSpPr>
      <cdr:spPr>
        <a:xfrm xmlns:a="http://schemas.openxmlformats.org/drawingml/2006/main">
          <a:off x="10356914" y="2514763"/>
          <a:ext cx="939774" cy="1663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l-PL" sz="90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0.84727</cdr:x>
      <cdr:y>0.83616</cdr:y>
    </cdr:from>
    <cdr:to>
      <cdr:x>0.92643</cdr:x>
      <cdr:y>0.95214</cdr:y>
    </cdr:to>
    <cdr:sp macro="" textlink="">
      <cdr:nvSpPr>
        <cdr:cNvPr id="3" name="pole tekstowe 2">
          <a:extLst xmlns:a="http://schemas.openxmlformats.org/drawingml/2006/main">
            <a:ext uri="{FF2B5EF4-FFF2-40B4-BE49-F238E27FC236}">
              <a16:creationId xmlns:a16="http://schemas.microsoft.com/office/drawing/2014/main" id="{3C832768-6C9D-4411-B1DF-DD57E97B9B9A}"/>
            </a:ext>
          </a:extLst>
        </cdr:cNvPr>
        <cdr:cNvSpPr txBox="1"/>
      </cdr:nvSpPr>
      <cdr:spPr>
        <a:xfrm xmlns:a="http://schemas.openxmlformats.org/drawingml/2006/main">
          <a:off x="4876560" y="2889496"/>
          <a:ext cx="455617" cy="4007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900">
              <a:latin typeface="Arial" panose="020B0604020202020204" pitchFamily="34" charset="0"/>
              <a:cs typeface="Arial" panose="020B0604020202020204" pitchFamily="34" charset="0"/>
            </a:rPr>
            <a:t>OpZdziePiast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C45CE6-59BB-4BD9-B494-B930288CEDA4}" type="datetimeFigureOut">
              <a:rPr lang="pl-PL" smtClean="0"/>
              <a:t>27.05.2026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AA8D7-801B-446E-B291-E02DC48463A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9965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60D5BC-7E5C-4ABD-9F15-C1EC7E5C56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65FC65A-BFFD-4D12-AC1C-887D2054B3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2CF4EB8-1179-44D9-9044-96CD82CC5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18.02.2021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71AE1D1-4285-4823-A096-7FBAB9AF1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10571F0-B4C9-4E4D-8ED3-28A6C0BCC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9547-8254-491A-9A1D-2A5D9D7AE9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5910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F21637-38BD-4D8A-BBB5-91D337729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C382C65-B141-4994-86D3-2489A72615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F9DA25B-97D1-43F8-AAF2-C3F46A85A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18.02.2021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5BDCD34-2393-444C-971C-0F6F9E3A0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40BB04D-69CD-4A73-BF56-120589B66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9547-8254-491A-9A1D-2A5D9D7AE9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9643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36AB824-1ED2-489D-AA5B-04C41699FD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AED1A9B-D835-4B97-8DC2-F6C0B31B0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171C9B9-7B33-4F4C-9E86-69205758D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18.02.2021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49DAC5F-6216-4893-8C6D-1ECA36BCA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925D682-4B46-4A26-B9DD-DA2A00ED3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9547-8254-491A-9A1D-2A5D9D7AE9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0716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8ADDC2-94C5-4D05-809D-BBE1EB92C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7FA50C8-29DB-44CB-B4C3-F87FE2A50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5E4458E-2BF2-47FC-9D32-6858FA2E8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18.02.2021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99FD297-053C-4114-AE4A-A29063395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586E1ED-DC21-4934-9431-36B463C5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9547-8254-491A-9A1D-2A5D9D7AE9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285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32CE3A-0D02-4D41-8492-664B8A1B1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432B2FC-A282-4D4F-8681-AAA517C83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650AC27-89AB-400C-A33C-E57760F09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18.02.2021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34A274B-A4F8-4B1C-81C8-4B9A40355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D9E9FEA-6802-48F4-9DCC-D2C73EC18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9547-8254-491A-9A1D-2A5D9D7AE9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5763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4724877-5003-4749-85E5-03596F987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451A2DB-C793-49FB-B1D8-C06EDACC2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77F3F55-EF46-4462-ADED-EFA3D4DBC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20038D3-A9FF-4CCD-8407-BE517E1D3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18.02.2021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6E8A2D2-A1C8-43F9-9096-EDBB216D8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08D8DCD-B194-44F9-A4D4-677F42863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9547-8254-491A-9A1D-2A5D9D7AE9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1545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329246-8548-4468-87E1-93AA1B25E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C88A965-84A3-424B-AD8F-BC86CB8A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E57DF87-0977-4625-868D-BBD8D78E9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83B4F52-D86F-4E50-AAAE-FB59DBDFA2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AAFCAB5-1F05-4CBA-B1F6-33C676DC13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9AE2179E-30AD-40F7-B76A-739FB678C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18.02.2021</a:t>
            </a: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179617E8-5C05-4C37-A796-2CA10DE93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3F5C8748-DA10-4F9C-9CE4-25AC18D73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9547-8254-491A-9A1D-2A5D9D7AE9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4379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F24095-1B0C-4AE5-BC2A-82719DE74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DA91E04-B3C0-414C-B56D-5121854FF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18.02.2021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40AE333-7F1C-4498-8358-1B0B62DF7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3691CB0-2ED6-427F-83E5-E5690D192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9547-8254-491A-9A1D-2A5D9D7AE9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7419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60CDEE7-19C1-4148-8B32-E2779B474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18.02.2021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5856621-86C7-4BEB-B28E-EABE56E09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453BB21-2D0D-4F5C-A62A-858C65DF4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9547-8254-491A-9A1D-2A5D9D7AE9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9148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6F2CE4-B2D3-481A-B127-C235EAC9C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8D51253-556D-4395-9BE0-9FF2D7CDD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09B15BD-777D-4CD7-8AC2-6236CFF5CB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87C8225-4687-4EB2-9C74-9635A4F1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18.02.2021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8F5879B-10A4-4C7C-970B-468BD20E5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7CA91E6-EC89-4FC6-BF88-E33C23A06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9547-8254-491A-9A1D-2A5D9D7AE9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1418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71151AD-5C08-4D92-9231-3E35F88EF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A4049C1-7EEF-451A-B6AB-920B6CF2D9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65B3FA7-FA54-49ED-B152-6A85D3E7B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5B37F0B-4F40-4E9F-A1F0-4F31E631D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18.02.2021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0C8015B-9BB8-48E8-BC03-E94DBFF34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5C22954-BF3A-4DE5-ADEC-B8951FED1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F9547-8254-491A-9A1D-2A5D9D7AE9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4633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2ADCBF7F-D7FD-4140-8A0A-35D68D9AC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6D55108-D410-411B-94FC-060BE08EE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858F3CD-99F9-4535-B32B-A9A7378951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/>
              <a:t>18.02.2021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5F6F0C6-1522-4B27-BAA1-05B08227A4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B2CC3DA-BD3A-45D2-9F13-956AC8CE4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F9547-8254-491A-9A1D-2A5D9D7AE9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665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2.xml"/><Relationship Id="rId7" Type="http://schemas.openxmlformats.org/officeDocument/2006/relationships/image" Target="../media/image1.png"/><Relationship Id="rId12" Type="http://schemas.openxmlformats.org/officeDocument/2006/relationships/chart" Target="../charts/chart10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5.xml"/><Relationship Id="rId11" Type="http://schemas.openxmlformats.org/officeDocument/2006/relationships/chart" Target="../charts/chart9.xml"/><Relationship Id="rId5" Type="http://schemas.openxmlformats.org/officeDocument/2006/relationships/chart" Target="../charts/chart4.xml"/><Relationship Id="rId10" Type="http://schemas.openxmlformats.org/officeDocument/2006/relationships/chart" Target="../charts/chart8.xml"/><Relationship Id="rId4" Type="http://schemas.openxmlformats.org/officeDocument/2006/relationships/chart" Target="../charts/chart3.xml"/><Relationship Id="rId9" Type="http://schemas.openxmlformats.org/officeDocument/2006/relationships/chart" Target="../charts/char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3163BC8-7DCB-47F9-B32D-184DE8A2F350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5B2D04CD-30B3-433F-92D8-123B077E9D21}"/>
              </a:ext>
            </a:extLst>
          </p:cNvPr>
          <p:cNvSpPr txBox="1"/>
          <p:nvPr/>
        </p:nvSpPr>
        <p:spPr>
          <a:xfrm>
            <a:off x="1396751" y="5828677"/>
            <a:ext cx="9289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Kędzierzyn-Koźle, 28 maja 2026 r.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C19EB650-989F-449F-85B9-95250EF21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C6F6DCF-EB8F-4D22-A907-949E8D1CD1E8}"/>
              </a:ext>
            </a:extLst>
          </p:cNvPr>
          <p:cNvSpPr txBox="1"/>
          <p:nvPr/>
        </p:nvSpPr>
        <p:spPr>
          <a:xfrm>
            <a:off x="255493" y="2351782"/>
            <a:ext cx="116810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/>
              <a:t>Roczna ocena jakości powietrza w województwie opolskim.</a:t>
            </a:r>
          </a:p>
          <a:p>
            <a:pPr algn="ctr"/>
            <a:r>
              <a:rPr lang="pl-PL" sz="3200" b="1" dirty="0"/>
              <a:t>Raport wojewódzki za rok 2025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7F59F0B-2583-4698-AD34-1CE600D19834}"/>
              </a:ext>
            </a:extLst>
          </p:cNvPr>
          <p:cNvSpPr/>
          <p:nvPr/>
        </p:nvSpPr>
        <p:spPr>
          <a:xfrm>
            <a:off x="2799126" y="4479699"/>
            <a:ext cx="65937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altLang="pl-PL" sz="2000" b="1" dirty="0"/>
              <a:t>Informacja na sesję</a:t>
            </a:r>
            <a:br>
              <a:rPr lang="pl-PL" altLang="pl-PL" sz="2000" b="1" dirty="0"/>
            </a:br>
            <a:r>
              <a:rPr lang="pl-PL" altLang="pl-PL" sz="2000" b="1" dirty="0"/>
              <a:t>Rady Miasta Kędzierzyn-Koźle</a:t>
            </a:r>
          </a:p>
        </p:txBody>
      </p:sp>
    </p:spTree>
    <p:extLst>
      <p:ext uri="{BB962C8B-B14F-4D97-AF65-F5344CB8AC3E}">
        <p14:creationId xmlns:p14="http://schemas.microsoft.com/office/powerpoint/2010/main" val="2256393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descr="Obraz przedstawiający rozkład przestrzenny 36 maksymalnej wartości stężenia 24-godzinnego pyłu zawieszonego PM10 w województwie opolskim. Na większości obszaru województwa w 2025 roku wartości stężenia są na  niskim poziomie. Obraz zawierający mapę zasięgu obszarów przekroczeń poziomu dopuszczalnego pyłu zawieszonego PM10. Przekroczenie oszacowano w powiatach: opolskim, nyskim, krapkowickim, strzeleckim i kędzierzyńsko-kozielskim.">
            <a:extLst>
              <a:ext uri="{FF2B5EF4-FFF2-40B4-BE49-F238E27FC236}">
                <a16:creationId xmlns:a16="http://schemas.microsoft.com/office/drawing/2014/main" id="{046C8D0E-9EE7-4E58-9D45-3166AE4C68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" t="-285" r="-1"/>
          <a:stretch/>
        </p:blipFill>
        <p:spPr bwMode="auto">
          <a:xfrm>
            <a:off x="8394971" y="3241094"/>
            <a:ext cx="3234775" cy="311062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BD75081F-03F9-457C-ABB5-9A3BA5DF799A}"/>
              </a:ext>
            </a:extLst>
          </p:cNvPr>
          <p:cNvSpPr/>
          <p:nvPr/>
        </p:nvSpPr>
        <p:spPr>
          <a:xfrm>
            <a:off x="2020811" y="1227550"/>
            <a:ext cx="81503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Wyniki pomiarów dla pyłu zawieszonego PM10 – c.d.</a:t>
            </a:r>
            <a:endParaRPr lang="pl-PL" sz="2400" b="1" baseline="-25000" dirty="0"/>
          </a:p>
        </p:txBody>
      </p:sp>
      <p:graphicFrame>
        <p:nvGraphicFramePr>
          <p:cNvPr id="14" name="Wykres 13" descr="Obraz zawierający wykres przebiegu 36 maksymalnej wartości 24 godzinnej stężenia pyłu zawieszonego PM10 w latach 2016-2025. Pomiary były prowadzone na stacjach w Opolu przy ul. Koszyka i Os. Armii Krajowej, Brzegu, Głubczycach, Kędzierzynie-Koźlu, Krapkowicach, Nysie, Oleśnie i Zdzieszowicach. Najwyższe stężenie odnotowano na stacji w Nysie w 2016 roku i w Zdzieszowicach w 2017 roku wynoszące 74 mikrogramów na metr sześcienny. Poziom dopuszczalny dla tego parametru wynosi 50 mikrogramów na metr sześcienny z częstością 35 dni w roku. W 2025 roku został on przekroczony na stacji w Nysie oraz w Zdzieszowicach.">
            <a:extLst>
              <a:ext uri="{FF2B5EF4-FFF2-40B4-BE49-F238E27FC236}">
                <a16:creationId xmlns:a16="http://schemas.microsoft.com/office/drawing/2014/main" id="{00000000-0008-0000-0400-000006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2958803"/>
              </p:ext>
            </p:extLst>
          </p:nvPr>
        </p:nvGraphicFramePr>
        <p:xfrm>
          <a:off x="134946" y="1713629"/>
          <a:ext cx="8775589" cy="2922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65741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descr="Obraz przedstawiający rozkład przestrzenny wartości stężenia średniorocznego pyłu zawieszonego PM10 w województwie opolskim. Na terenie województwa w 2025 roku wartości stężenia są na niskim poziomie. Najwyższe stężenia zanotowano w powiecie krapkowickim.">
            <a:extLst>
              <a:ext uri="{FF2B5EF4-FFF2-40B4-BE49-F238E27FC236}">
                <a16:creationId xmlns:a16="http://schemas.microsoft.com/office/drawing/2014/main" id="{34D8A843-BE87-4C94-9602-6FB34A2ECF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102" y="3220338"/>
            <a:ext cx="3252563" cy="3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BD75081F-03F9-457C-ABB5-9A3BA5DF799A}"/>
              </a:ext>
            </a:extLst>
          </p:cNvPr>
          <p:cNvSpPr/>
          <p:nvPr/>
        </p:nvSpPr>
        <p:spPr>
          <a:xfrm>
            <a:off x="2020811" y="1149929"/>
            <a:ext cx="81503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Wyniki pomiarów dla pyłu zawieszonego PM10 – c.d.</a:t>
            </a:r>
            <a:endParaRPr lang="pl-PL" sz="2400" b="1" baseline="-25000" dirty="0"/>
          </a:p>
        </p:txBody>
      </p:sp>
      <p:graphicFrame>
        <p:nvGraphicFramePr>
          <p:cNvPr id="11" name="Wykres 10" descr="Obraz zawierający wykres przebiegu wartości średniej rocznej stężenia pyłu zawieszonego PM10 w latach 2016-2025. Pomiary były prowadzone na stacjach w Opolu przy ul. Koszyka i Os. Armii Krajowej, Brzegu, Głubczycach, Kędzierzynie-Koźlu, Krapkowicach, Nysie, Oleśnie i Zdzieszowicach. Najwyższe stężenie odnotowano na stacji w Zdzieszowicach w 2017 roku wynoszące 39 mikrogramów na metr sześcienny. Poziom dopuszczalny dla tego parametru wynosi 40 mikrogramów na metr sześcienny i w 2025 roku nie został on przekroczony.">
            <a:extLst>
              <a:ext uri="{FF2B5EF4-FFF2-40B4-BE49-F238E27FC236}">
                <a16:creationId xmlns:a16="http://schemas.microsoft.com/office/drawing/2014/main" id="{00000000-0008-0000-0400-000003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7898558"/>
              </p:ext>
            </p:extLst>
          </p:nvPr>
        </p:nvGraphicFramePr>
        <p:xfrm>
          <a:off x="75870" y="1575236"/>
          <a:ext cx="9418326" cy="2821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53143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19C2B1B9-F3F5-4E27-85CD-1290AD789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290" y="3340917"/>
            <a:ext cx="3165812" cy="275685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53BF51D-3328-4745-A54E-38C87204BA53}"/>
              </a:ext>
            </a:extLst>
          </p:cNvPr>
          <p:cNvSpPr txBox="1"/>
          <p:nvPr/>
        </p:nvSpPr>
        <p:spPr>
          <a:xfrm>
            <a:off x="8521887" y="6496503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BD75081F-03F9-457C-ABB5-9A3BA5DF799A}"/>
              </a:ext>
            </a:extLst>
          </p:cNvPr>
          <p:cNvSpPr/>
          <p:nvPr/>
        </p:nvSpPr>
        <p:spPr>
          <a:xfrm>
            <a:off x="506234" y="1339939"/>
            <a:ext cx="113509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Zasięg obszarów przekroczeń poziomu dopuszczalnego dla pyłu zawieszonego PM10</a:t>
            </a:r>
            <a:endParaRPr lang="pl-PL" sz="2400" b="1" baseline="-25000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6AA3A06E-CC5B-4BAE-A1E6-DB49E7F231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309420"/>
              </p:ext>
            </p:extLst>
          </p:nvPr>
        </p:nvGraphicFramePr>
        <p:xfrm>
          <a:off x="647841" y="1866723"/>
          <a:ext cx="10896317" cy="888815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702235">
                  <a:extLst>
                    <a:ext uri="{9D8B030D-6E8A-4147-A177-3AD203B41FA5}">
                      <a16:colId xmlns:a16="http://schemas.microsoft.com/office/drawing/2014/main" val="1486931891"/>
                    </a:ext>
                  </a:extLst>
                </a:gridCol>
                <a:gridCol w="1057478">
                  <a:extLst>
                    <a:ext uri="{9D8B030D-6E8A-4147-A177-3AD203B41FA5}">
                      <a16:colId xmlns:a16="http://schemas.microsoft.com/office/drawing/2014/main" val="1146279985"/>
                    </a:ext>
                  </a:extLst>
                </a:gridCol>
                <a:gridCol w="1353572">
                  <a:extLst>
                    <a:ext uri="{9D8B030D-6E8A-4147-A177-3AD203B41FA5}">
                      <a16:colId xmlns:a16="http://schemas.microsoft.com/office/drawing/2014/main" val="3651581511"/>
                    </a:ext>
                  </a:extLst>
                </a:gridCol>
                <a:gridCol w="1353572">
                  <a:extLst>
                    <a:ext uri="{9D8B030D-6E8A-4147-A177-3AD203B41FA5}">
                      <a16:colId xmlns:a16="http://schemas.microsoft.com/office/drawing/2014/main" val="2046420392"/>
                    </a:ext>
                  </a:extLst>
                </a:gridCol>
                <a:gridCol w="1607365">
                  <a:extLst>
                    <a:ext uri="{9D8B030D-6E8A-4147-A177-3AD203B41FA5}">
                      <a16:colId xmlns:a16="http://schemas.microsoft.com/office/drawing/2014/main" val="868720111"/>
                    </a:ext>
                  </a:extLst>
                </a:gridCol>
                <a:gridCol w="1607365">
                  <a:extLst>
                    <a:ext uri="{9D8B030D-6E8A-4147-A177-3AD203B41FA5}">
                      <a16:colId xmlns:a16="http://schemas.microsoft.com/office/drawing/2014/main" val="3219323835"/>
                    </a:ext>
                  </a:extLst>
                </a:gridCol>
                <a:gridCol w="1607365">
                  <a:extLst>
                    <a:ext uri="{9D8B030D-6E8A-4147-A177-3AD203B41FA5}">
                      <a16:colId xmlns:a16="http://schemas.microsoft.com/office/drawing/2014/main" val="1886972207"/>
                    </a:ext>
                  </a:extLst>
                </a:gridCol>
                <a:gridCol w="1607365">
                  <a:extLst>
                    <a:ext uri="{9D8B030D-6E8A-4147-A177-3AD203B41FA5}">
                      <a16:colId xmlns:a16="http://schemas.microsoft.com/office/drawing/2014/main" val="1230220921"/>
                    </a:ext>
                  </a:extLst>
                </a:gridCol>
              </a:tblGrid>
              <a:tr h="4805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Kod strefy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Nazwa strefy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Typ normy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Czas uśredniania (parametr)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Powierzchnia obszaru przekroczenia [km</a:t>
                      </a:r>
                      <a:r>
                        <a:rPr lang="pl-PL" sz="1200" baseline="30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2</a:t>
                      </a: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]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Udział w powierzchni strefy [%]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Liczba mieszkańców obszaru przekroczenia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Udział w liczbie mieszkańców strefy [%]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77484256"/>
                  </a:ext>
                </a:extLst>
              </a:tr>
              <a:tr h="2664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Arial Unicode MS"/>
                        </a:rPr>
                        <a:t>PL1602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Arial Unicode MS"/>
                        </a:rPr>
                        <a:t>strefa opolska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poziom dopuszczalny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53975" marR="539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śr. 24-godz.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53975" marR="539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53,3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53975" marR="539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0,6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53975" marR="539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50 809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53975" marR="539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Arial Unicode MS" panose="020B0604020202020204"/>
                          <a:cs typeface="Calibri" panose="020F0502020204030204" pitchFamily="34" charset="0"/>
                        </a:rPr>
                        <a:t>6,3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53975" marR="53975" marT="0" marB="0" anchor="ctr"/>
                </a:tc>
                <a:extLst>
                  <a:ext uri="{0D108BD9-81ED-4DB2-BD59-A6C34878D82A}">
                    <a16:rowId xmlns:a16="http://schemas.microsoft.com/office/drawing/2014/main" val="467789440"/>
                  </a:ext>
                </a:extLst>
              </a:tr>
            </a:tbl>
          </a:graphicData>
        </a:graphic>
      </p:graphicFrame>
      <p:sp>
        <p:nvSpPr>
          <p:cNvPr id="23" name="pole tekstowe 22">
            <a:extLst>
              <a:ext uri="{FF2B5EF4-FFF2-40B4-BE49-F238E27FC236}">
                <a16:creationId xmlns:a16="http://schemas.microsoft.com/office/drawing/2014/main" id="{936E63E3-0A8A-4F5F-9EE0-BE558217382C}"/>
              </a:ext>
            </a:extLst>
          </p:cNvPr>
          <p:cNvSpPr txBox="1"/>
          <p:nvPr/>
        </p:nvSpPr>
        <p:spPr>
          <a:xfrm>
            <a:off x="10192133" y="2814921"/>
            <a:ext cx="939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2025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15B7C5AA-2CAB-49A6-9AD1-F7F337A424A9}"/>
              </a:ext>
            </a:extLst>
          </p:cNvPr>
          <p:cNvSpPr txBox="1"/>
          <p:nvPr/>
        </p:nvSpPr>
        <p:spPr>
          <a:xfrm>
            <a:off x="1198576" y="2835208"/>
            <a:ext cx="939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2020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66258C97-C8D8-47DB-B95B-CF00859BF615}"/>
              </a:ext>
            </a:extLst>
          </p:cNvPr>
          <p:cNvSpPr txBox="1"/>
          <p:nvPr/>
        </p:nvSpPr>
        <p:spPr>
          <a:xfrm>
            <a:off x="4057010" y="2850967"/>
            <a:ext cx="939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2021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88AC2282-B285-49EB-8DAA-6720D798F4A0}"/>
              </a:ext>
            </a:extLst>
          </p:cNvPr>
          <p:cNvSpPr txBox="1"/>
          <p:nvPr/>
        </p:nvSpPr>
        <p:spPr>
          <a:xfrm>
            <a:off x="7049557" y="2822314"/>
            <a:ext cx="939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2022</a:t>
            </a:r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9FC613AE-357E-40A5-B988-F9E52B7C7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9" y="3271316"/>
            <a:ext cx="3138412" cy="288000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7956C254-8E9F-4D20-AA9B-082BB78C85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589" y="3371079"/>
            <a:ext cx="3138411" cy="2880000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29AB40B8-1C79-422F-86E6-CCAC101A3E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135" y="3336855"/>
            <a:ext cx="313841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07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BD75081F-03F9-457C-ABB5-9A3BA5DF799A}"/>
              </a:ext>
            </a:extLst>
          </p:cNvPr>
          <p:cNvSpPr/>
          <p:nvPr/>
        </p:nvSpPr>
        <p:spPr>
          <a:xfrm>
            <a:off x="1966063" y="1138876"/>
            <a:ext cx="81503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Wyniki pomiarów dla pyłu zawieszonego PM2,5</a:t>
            </a:r>
            <a:endParaRPr lang="pl-PL" sz="2400" b="1" baseline="-25000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8F15AB06-1BB1-456D-AB70-8752091318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041910"/>
              </p:ext>
            </p:extLst>
          </p:nvPr>
        </p:nvGraphicFramePr>
        <p:xfrm>
          <a:off x="1235890" y="1649799"/>
          <a:ext cx="9610724" cy="1393136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393744">
                  <a:extLst>
                    <a:ext uri="{9D8B030D-6E8A-4147-A177-3AD203B41FA5}">
                      <a16:colId xmlns:a16="http://schemas.microsoft.com/office/drawing/2014/main" val="1625419717"/>
                    </a:ext>
                  </a:extLst>
                </a:gridCol>
                <a:gridCol w="841062">
                  <a:extLst>
                    <a:ext uri="{9D8B030D-6E8A-4147-A177-3AD203B41FA5}">
                      <a16:colId xmlns:a16="http://schemas.microsoft.com/office/drawing/2014/main" val="4131802933"/>
                    </a:ext>
                  </a:extLst>
                </a:gridCol>
                <a:gridCol w="1176971">
                  <a:extLst>
                    <a:ext uri="{9D8B030D-6E8A-4147-A177-3AD203B41FA5}">
                      <a16:colId xmlns:a16="http://schemas.microsoft.com/office/drawing/2014/main" val="396789660"/>
                    </a:ext>
                  </a:extLst>
                </a:gridCol>
                <a:gridCol w="1323609">
                  <a:extLst>
                    <a:ext uri="{9D8B030D-6E8A-4147-A177-3AD203B41FA5}">
                      <a16:colId xmlns:a16="http://schemas.microsoft.com/office/drawing/2014/main" val="3406374040"/>
                    </a:ext>
                  </a:extLst>
                </a:gridCol>
                <a:gridCol w="1999209">
                  <a:extLst>
                    <a:ext uri="{9D8B030D-6E8A-4147-A177-3AD203B41FA5}">
                      <a16:colId xmlns:a16="http://schemas.microsoft.com/office/drawing/2014/main" val="1339220146"/>
                    </a:ext>
                  </a:extLst>
                </a:gridCol>
                <a:gridCol w="1270031">
                  <a:extLst>
                    <a:ext uri="{9D8B030D-6E8A-4147-A177-3AD203B41FA5}">
                      <a16:colId xmlns:a16="http://schemas.microsoft.com/office/drawing/2014/main" val="335456430"/>
                    </a:ext>
                  </a:extLst>
                </a:gridCol>
                <a:gridCol w="1316117">
                  <a:extLst>
                    <a:ext uri="{9D8B030D-6E8A-4147-A177-3AD203B41FA5}">
                      <a16:colId xmlns:a16="http://schemas.microsoft.com/office/drawing/2014/main" val="2702647150"/>
                    </a:ext>
                  </a:extLst>
                </a:gridCol>
                <a:gridCol w="1289981">
                  <a:extLst>
                    <a:ext uri="{9D8B030D-6E8A-4147-A177-3AD203B41FA5}">
                      <a16:colId xmlns:a16="http://schemas.microsoft.com/office/drawing/2014/main" val="3426592970"/>
                    </a:ext>
                  </a:extLst>
                </a:gridCol>
              </a:tblGrid>
              <a:tr h="3047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Lp.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Kod strefy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Nazwa strefy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Kod stacji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Nazwa stacji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Typ pomiaru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Kompletność [%]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Średnia </a:t>
                      </a:r>
                      <a:r>
                        <a:rPr lang="pl-PL" sz="1200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Sa</a:t>
                      </a: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 [µg/m</a:t>
                      </a:r>
                      <a:r>
                        <a:rPr lang="pl-PL" sz="1200" baseline="30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3</a:t>
                      </a: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]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903601884"/>
                  </a:ext>
                </a:extLst>
              </a:tr>
              <a:tr h="1843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1</a:t>
                      </a:r>
                      <a:endParaRPr lang="pl-PL" sz="1200" b="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PL1601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miasto Opole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OpOpoleKoszy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Opole, ul. Koszyka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aut.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98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999206070"/>
                  </a:ext>
                </a:extLst>
              </a:tr>
              <a:tr h="2225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2</a:t>
                      </a:r>
                      <a:endParaRPr lang="pl-PL" sz="1200" b="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PL1601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miasto Opole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OpOpoleOsAKr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Opole, Os. Armii Krajowej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man</a:t>
                      </a: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65321529"/>
                  </a:ext>
                </a:extLst>
              </a:tr>
              <a:tr h="2225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3</a:t>
                      </a:r>
                      <a:endParaRPr lang="pl-PL" sz="1200" b="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PL1602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strefa opolska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OpBrzegPoprzMOB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Brzeg, ul. Poprzeczna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aut.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69666536"/>
                  </a:ext>
                </a:extLst>
              </a:tr>
              <a:tr h="2225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4</a:t>
                      </a:r>
                      <a:endParaRPr lang="pl-PL" sz="1200" b="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PL1602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strefa opolska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OpKKozBSmial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Kędzierzyn-Koźle, ul. Śmiałego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aut.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99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663041186"/>
                  </a:ext>
                </a:extLst>
              </a:tr>
              <a:tr h="2225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5</a:t>
                      </a:r>
                      <a:endParaRPr lang="pl-PL" sz="1200" b="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PL1602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strefa opolska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OpZdziePiast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Zdzieszowice, ul. Piastów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man</a:t>
                      </a: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93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626479424"/>
                  </a:ext>
                </a:extLst>
              </a:tr>
            </a:tbl>
          </a:graphicData>
        </a:graphic>
      </p:graphicFrame>
      <p:graphicFrame>
        <p:nvGraphicFramePr>
          <p:cNvPr id="14" name="Wykres 13" descr="Obraz zawierający wykres przebiegu wartości średniej rocznej stężenia pyłu zawieszonego PM2,5 w latach 2016-2025. Pomiary były prowadzone na stacjach w Opolu przy ul. Koszyka i Os. Armii Krajowej, Brzegu, Kędzierzynie-Koźlu i Zdzieszowicach. Najwyższe stężenie odnotowano na stacji w Kędzierzynie-Koźlu w 2018 roku wynoszące 29 mikrogramów na metr sześcienny. Poziom dopuszczalny dla tego parametru wynosi 20 mikrogramów na metr sześcienny i w 2025 roku nie został on przekroczony.">
            <a:extLst>
              <a:ext uri="{FF2B5EF4-FFF2-40B4-BE49-F238E27FC236}">
                <a16:creationId xmlns:a16="http://schemas.microsoft.com/office/drawing/2014/main" id="{00000000-0008-0000-0500-000003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5098886"/>
              </p:ext>
            </p:extLst>
          </p:nvPr>
        </p:nvGraphicFramePr>
        <p:xfrm>
          <a:off x="452759" y="3052345"/>
          <a:ext cx="6698289" cy="3419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8" name="Obraz 17" descr="Obraz przedstawiający rozkład przestrzenny wartości stężenia średniorocznego pyłu zawieszonego PM2,5 w województwie opolskim. Na większości obszaru województwa w 2025 roku wartości stężenia są na  niskim poziomie. Najwyższe stężenia oszacowano w powiecie miasto Opole, krapkowickim i kędzierzyńsko-kozielskim.">
            <a:extLst>
              <a:ext uri="{FF2B5EF4-FFF2-40B4-BE49-F238E27FC236}">
                <a16:creationId xmlns:a16="http://schemas.microsoft.com/office/drawing/2014/main" id="{CA49DA41-A66E-4DAA-9B86-F2F257EE27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037" y="3187853"/>
            <a:ext cx="3307681" cy="31484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8899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 descr="Obraz przedstawiający rozkład przestrzenny wartości stężenia średniego rocznego benzo(a)pirenu w województwie opolskim. W 2025 roku przekroczenia oszacowano na obszarach wszystkich powiatów.">
            <a:extLst>
              <a:ext uri="{FF2B5EF4-FFF2-40B4-BE49-F238E27FC236}">
                <a16:creationId xmlns:a16="http://schemas.microsoft.com/office/drawing/2014/main" id="{2A10D2A2-DB24-4341-B5F1-B117B11865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218" y="3143250"/>
            <a:ext cx="3482466" cy="33148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788" y="138109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BD75081F-03F9-457C-ABB5-9A3BA5DF799A}"/>
              </a:ext>
            </a:extLst>
          </p:cNvPr>
          <p:cNvSpPr/>
          <p:nvPr/>
        </p:nvSpPr>
        <p:spPr>
          <a:xfrm>
            <a:off x="1512869" y="1226165"/>
            <a:ext cx="90567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Wyniki pomiarów dla </a:t>
            </a:r>
            <a:r>
              <a:rPr lang="pl-PL" sz="2400" b="1" dirty="0" err="1"/>
              <a:t>benzo</a:t>
            </a:r>
            <a:r>
              <a:rPr lang="pl-PL" sz="2400" b="1" dirty="0"/>
              <a:t>(a)</a:t>
            </a:r>
            <a:r>
              <a:rPr lang="pl-PL" sz="2400" b="1" dirty="0" err="1"/>
              <a:t>pirenu</a:t>
            </a:r>
            <a:r>
              <a:rPr lang="pl-PL" sz="2400" b="1" dirty="0"/>
              <a:t> B(a)P w pyle zawieszonym PM10</a:t>
            </a:r>
            <a:endParaRPr lang="pl-PL" sz="2400" b="1" baseline="-25000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D77D0073-D585-4B83-929B-52A3D9C229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418097"/>
              </p:ext>
            </p:extLst>
          </p:nvPr>
        </p:nvGraphicFramePr>
        <p:xfrm>
          <a:off x="1466628" y="1752631"/>
          <a:ext cx="9149248" cy="1289009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337281">
                  <a:extLst>
                    <a:ext uri="{9D8B030D-6E8A-4147-A177-3AD203B41FA5}">
                      <a16:colId xmlns:a16="http://schemas.microsoft.com/office/drawing/2014/main" val="2640356322"/>
                    </a:ext>
                  </a:extLst>
                </a:gridCol>
                <a:gridCol w="843200">
                  <a:extLst>
                    <a:ext uri="{9D8B030D-6E8A-4147-A177-3AD203B41FA5}">
                      <a16:colId xmlns:a16="http://schemas.microsoft.com/office/drawing/2014/main" val="589994379"/>
                    </a:ext>
                  </a:extLst>
                </a:gridCol>
                <a:gridCol w="1054001">
                  <a:extLst>
                    <a:ext uri="{9D8B030D-6E8A-4147-A177-3AD203B41FA5}">
                      <a16:colId xmlns:a16="http://schemas.microsoft.com/office/drawing/2014/main" val="3777276855"/>
                    </a:ext>
                  </a:extLst>
                </a:gridCol>
                <a:gridCol w="1306961">
                  <a:extLst>
                    <a:ext uri="{9D8B030D-6E8A-4147-A177-3AD203B41FA5}">
                      <a16:colId xmlns:a16="http://schemas.microsoft.com/office/drawing/2014/main" val="448975333"/>
                    </a:ext>
                  </a:extLst>
                </a:gridCol>
                <a:gridCol w="2065842">
                  <a:extLst>
                    <a:ext uri="{9D8B030D-6E8A-4147-A177-3AD203B41FA5}">
                      <a16:colId xmlns:a16="http://schemas.microsoft.com/office/drawing/2014/main" val="2777211264"/>
                    </a:ext>
                  </a:extLst>
                </a:gridCol>
                <a:gridCol w="927521">
                  <a:extLst>
                    <a:ext uri="{9D8B030D-6E8A-4147-A177-3AD203B41FA5}">
                      <a16:colId xmlns:a16="http://schemas.microsoft.com/office/drawing/2014/main" val="1419322812"/>
                    </a:ext>
                  </a:extLst>
                </a:gridCol>
                <a:gridCol w="1264801">
                  <a:extLst>
                    <a:ext uri="{9D8B030D-6E8A-4147-A177-3AD203B41FA5}">
                      <a16:colId xmlns:a16="http://schemas.microsoft.com/office/drawing/2014/main" val="177139861"/>
                    </a:ext>
                  </a:extLst>
                </a:gridCol>
                <a:gridCol w="1349641">
                  <a:extLst>
                    <a:ext uri="{9D8B030D-6E8A-4147-A177-3AD203B41FA5}">
                      <a16:colId xmlns:a16="http://schemas.microsoft.com/office/drawing/2014/main" val="3446584793"/>
                    </a:ext>
                  </a:extLst>
                </a:gridCol>
              </a:tblGrid>
              <a:tr h="2197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Lp.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Kod strefy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Nazwa strefy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Kod stacji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Nazwa stacji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Typ pomiaru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Kompletność [%]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Średnia </a:t>
                      </a:r>
                      <a:r>
                        <a:rPr lang="pl-PL" sz="1200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Sa</a:t>
                      </a: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 [</a:t>
                      </a:r>
                      <a:r>
                        <a:rPr lang="pl-PL" sz="1200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ng</a:t>
                      </a: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/m</a:t>
                      </a:r>
                      <a:r>
                        <a:rPr lang="pl-PL" sz="1200" baseline="30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3</a:t>
                      </a: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]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59573444"/>
                  </a:ext>
                </a:extLst>
              </a:tr>
              <a:tr h="2673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Arial Unicode MS"/>
                        </a:rPr>
                        <a:t>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Arial Unicode MS"/>
                        </a:rPr>
                        <a:t>PL1601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Arial Unicode MS"/>
                        </a:rPr>
                        <a:t>miasto Opole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OpOpoleOsAKr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Opole, Os. Armii Krajowej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man</a:t>
                      </a: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98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C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29094774"/>
                  </a:ext>
                </a:extLst>
              </a:tr>
              <a:tr h="2673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Arial Unicode MS"/>
                        </a:rPr>
                        <a:t>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Arial Unicode MS"/>
                        </a:rPr>
                        <a:t>PL1602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Arial Unicode MS"/>
                        </a:rPr>
                        <a:t>strefa opolska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OpBrzegPoprzMOB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Brzeg, ul. Poprzeczna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man</a:t>
                      </a: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C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6852558"/>
                  </a:ext>
                </a:extLst>
              </a:tr>
              <a:tr h="2673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Arial Unicode MS"/>
                        </a:rPr>
                        <a:t>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Arial Unicode MS"/>
                        </a:rPr>
                        <a:t>PL1602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Arial Unicode MS"/>
                        </a:rPr>
                        <a:t>strefa opolska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OpKKozBSmial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Kędzierzyn-Koźle, ul. Śmiałego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man</a:t>
                      </a: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89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solidFill>
                            <a:srgbClr val="C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286339343"/>
                  </a:ext>
                </a:extLst>
              </a:tr>
              <a:tr h="2673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Arial Unicode MS"/>
                        </a:rPr>
                        <a:t>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Arial Unicode MS"/>
                        </a:rPr>
                        <a:t>PL1602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Arial Unicode MS"/>
                        </a:rPr>
                        <a:t>strefa opolska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OpZdziePiast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Zdzieszowice, ul. Piastów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man</a:t>
                      </a: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95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C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1003001"/>
                  </a:ext>
                </a:extLst>
              </a:tr>
            </a:tbl>
          </a:graphicData>
        </a:graphic>
      </p:graphicFrame>
      <p:graphicFrame>
        <p:nvGraphicFramePr>
          <p:cNvPr id="17" name="Wykres 16" descr="Obraz zawierający wykres przebiegu wartości średniej rocznej stężenia benzo(a)pirenu w latach 2016-2025. Pomiary były prowadzone na stacjach w Opolu, Brzegu, Kędzierzynie-Koźlu i Zdzieszowicach. Najwyższe stężenie odnotowano na stacji w Zdzieszowicach w 2018 roku wynoszące 10 nanogramów na metr sześcienny. Poziom docelowy dla tego parametru wynosi 1 nanogram na metr sześcienny i w 2025 roku został przekroczony na wszystkich stacjach w województwie.">
            <a:extLst>
              <a:ext uri="{FF2B5EF4-FFF2-40B4-BE49-F238E27FC236}">
                <a16:creationId xmlns:a16="http://schemas.microsoft.com/office/drawing/2014/main" id="{00000000-0008-0000-0600-000004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7973177"/>
              </p:ext>
            </p:extLst>
          </p:nvPr>
        </p:nvGraphicFramePr>
        <p:xfrm>
          <a:off x="1181100" y="3143250"/>
          <a:ext cx="5911855" cy="3575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49658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770" y="125907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BD75081F-03F9-457C-ABB5-9A3BA5DF799A}"/>
              </a:ext>
            </a:extLst>
          </p:cNvPr>
          <p:cNvSpPr/>
          <p:nvPr/>
        </p:nvSpPr>
        <p:spPr>
          <a:xfrm>
            <a:off x="1222022" y="1207862"/>
            <a:ext cx="98423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Zasięg obszarów przekroczeń poziomu docelowego dla B(a)P</a:t>
            </a:r>
            <a:endParaRPr lang="pl-PL" sz="2400" b="1" baseline="-25000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6AA3A06E-CC5B-4BAE-A1E6-DB49E7F231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539763"/>
              </p:ext>
            </p:extLst>
          </p:nvPr>
        </p:nvGraphicFramePr>
        <p:xfrm>
          <a:off x="619359" y="1702526"/>
          <a:ext cx="11047663" cy="1013348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846564">
                  <a:extLst>
                    <a:ext uri="{9D8B030D-6E8A-4147-A177-3AD203B41FA5}">
                      <a16:colId xmlns:a16="http://schemas.microsoft.com/office/drawing/2014/main" val="1486931891"/>
                    </a:ext>
                  </a:extLst>
                </a:gridCol>
                <a:gridCol w="1058205">
                  <a:extLst>
                    <a:ext uri="{9D8B030D-6E8A-4147-A177-3AD203B41FA5}">
                      <a16:colId xmlns:a16="http://schemas.microsoft.com/office/drawing/2014/main" val="1146279985"/>
                    </a:ext>
                  </a:extLst>
                </a:gridCol>
                <a:gridCol w="1354503">
                  <a:extLst>
                    <a:ext uri="{9D8B030D-6E8A-4147-A177-3AD203B41FA5}">
                      <a16:colId xmlns:a16="http://schemas.microsoft.com/office/drawing/2014/main" val="3651581511"/>
                    </a:ext>
                  </a:extLst>
                </a:gridCol>
                <a:gridCol w="1354503">
                  <a:extLst>
                    <a:ext uri="{9D8B030D-6E8A-4147-A177-3AD203B41FA5}">
                      <a16:colId xmlns:a16="http://schemas.microsoft.com/office/drawing/2014/main" val="2046420392"/>
                    </a:ext>
                  </a:extLst>
                </a:gridCol>
                <a:gridCol w="1608472">
                  <a:extLst>
                    <a:ext uri="{9D8B030D-6E8A-4147-A177-3AD203B41FA5}">
                      <a16:colId xmlns:a16="http://schemas.microsoft.com/office/drawing/2014/main" val="868720111"/>
                    </a:ext>
                  </a:extLst>
                </a:gridCol>
                <a:gridCol w="1608472">
                  <a:extLst>
                    <a:ext uri="{9D8B030D-6E8A-4147-A177-3AD203B41FA5}">
                      <a16:colId xmlns:a16="http://schemas.microsoft.com/office/drawing/2014/main" val="3219323835"/>
                    </a:ext>
                  </a:extLst>
                </a:gridCol>
                <a:gridCol w="1608472">
                  <a:extLst>
                    <a:ext uri="{9D8B030D-6E8A-4147-A177-3AD203B41FA5}">
                      <a16:colId xmlns:a16="http://schemas.microsoft.com/office/drawing/2014/main" val="1886972207"/>
                    </a:ext>
                  </a:extLst>
                </a:gridCol>
                <a:gridCol w="1608472">
                  <a:extLst>
                    <a:ext uri="{9D8B030D-6E8A-4147-A177-3AD203B41FA5}">
                      <a16:colId xmlns:a16="http://schemas.microsoft.com/office/drawing/2014/main" val="1230220921"/>
                    </a:ext>
                  </a:extLst>
                </a:gridCol>
              </a:tblGrid>
              <a:tr h="4805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Kod strefy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Nazwa strefy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Typ normy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Czas uśredniania (parametr)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Powierzchnia obszaru przekroczenia [km</a:t>
                      </a:r>
                      <a:r>
                        <a:rPr lang="pl-PL" sz="1200" baseline="30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2</a:t>
                      </a: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]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Udział w powierzchni strefy [%]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Liczba mieszkańców obszaru przekroczenia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Udział w liczbie mieszkańców strefy [%]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77484256"/>
                  </a:ext>
                </a:extLst>
              </a:tr>
              <a:tr h="2664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Arial Unicode MS"/>
                        </a:rPr>
                        <a:t>PL1601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Arial Unicode MS"/>
                        </a:rPr>
                        <a:t>miasto Opole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Calibri" panose="020F0502020204030204" pitchFamily="34" charset="0"/>
                        </a:rPr>
                        <a:t>poziom docelowy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Calibri" panose="020F0502020204030204" pitchFamily="34" charset="0"/>
                        </a:rPr>
                        <a:t>śr. roczna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95,0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63,8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118 477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94,4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96672382"/>
                  </a:ext>
                </a:extLst>
              </a:tr>
              <a:tr h="2664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Arial Unicode MS"/>
                        </a:rPr>
                        <a:t>PL1602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Arial Unicode MS"/>
                        </a:rPr>
                        <a:t>strefa opolska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Calibri" panose="020F0502020204030204" pitchFamily="34" charset="0"/>
                        </a:rPr>
                        <a:t>poziom docelowy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Calibri" panose="020F0502020204030204" pitchFamily="34" charset="0"/>
                        </a:rPr>
                        <a:t>śr. roczna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1 603,8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17,3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458 280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56,9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67789440"/>
                  </a:ext>
                </a:extLst>
              </a:tr>
            </a:tbl>
          </a:graphicData>
        </a:graphic>
      </p:graphicFrame>
      <p:sp>
        <p:nvSpPr>
          <p:cNvPr id="22" name="pole tekstowe 21">
            <a:extLst>
              <a:ext uri="{FF2B5EF4-FFF2-40B4-BE49-F238E27FC236}">
                <a16:creationId xmlns:a16="http://schemas.microsoft.com/office/drawing/2014/main" id="{657B9AB2-9E0E-4808-8197-5A1322DAC474}"/>
              </a:ext>
            </a:extLst>
          </p:cNvPr>
          <p:cNvSpPr txBox="1"/>
          <p:nvPr/>
        </p:nvSpPr>
        <p:spPr>
          <a:xfrm>
            <a:off x="8521887" y="2803701"/>
            <a:ext cx="939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2024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EA91D22-CF20-4683-A70A-EB9C54164AA4}"/>
              </a:ext>
            </a:extLst>
          </p:cNvPr>
          <p:cNvSpPr txBox="1"/>
          <p:nvPr/>
        </p:nvSpPr>
        <p:spPr>
          <a:xfrm>
            <a:off x="6629075" y="4085598"/>
            <a:ext cx="939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2023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0BD34131-2364-4276-B334-7EFD72F8F752}"/>
              </a:ext>
            </a:extLst>
          </p:cNvPr>
          <p:cNvSpPr txBox="1"/>
          <p:nvPr/>
        </p:nvSpPr>
        <p:spPr>
          <a:xfrm>
            <a:off x="4597869" y="2882015"/>
            <a:ext cx="939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2022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826E99A3-7FEF-481A-9B4D-62A3B85DA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252" y="4418913"/>
            <a:ext cx="2115214" cy="194105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D0BB72B-644C-48E3-91F0-8AE9DF7388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674" y="4216646"/>
            <a:ext cx="2115214" cy="2217782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9C75E7FE-6F5D-4056-9B0D-9DFEF53174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90" y="3085826"/>
            <a:ext cx="2115213" cy="1941050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4A8A9F77-FED3-4735-8A34-B7553E154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949" y="4404943"/>
            <a:ext cx="2115213" cy="194105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47F09DF-CE8A-49D8-B4BE-06D91E327A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411" y="3173033"/>
            <a:ext cx="2014484" cy="1848615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936E63E3-0A8A-4F5F-9EE0-BE558217382C}"/>
              </a:ext>
            </a:extLst>
          </p:cNvPr>
          <p:cNvSpPr txBox="1"/>
          <p:nvPr/>
        </p:nvSpPr>
        <p:spPr>
          <a:xfrm>
            <a:off x="10641497" y="4052846"/>
            <a:ext cx="939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2025</a:t>
            </a:r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A19E297A-0AA5-460A-8DFB-AF595A272A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741" y="3105503"/>
            <a:ext cx="2014484" cy="1848614"/>
          </a:xfrm>
          <a:prstGeom prst="rect">
            <a:avLst/>
          </a:prstGeom>
        </p:spPr>
      </p:pic>
      <p:sp>
        <p:nvSpPr>
          <p:cNvPr id="25" name="pole tekstowe 24">
            <a:extLst>
              <a:ext uri="{FF2B5EF4-FFF2-40B4-BE49-F238E27FC236}">
                <a16:creationId xmlns:a16="http://schemas.microsoft.com/office/drawing/2014/main" id="{93DDC767-13A4-49C8-BF81-AA5113D840D4}"/>
              </a:ext>
            </a:extLst>
          </p:cNvPr>
          <p:cNvSpPr txBox="1"/>
          <p:nvPr/>
        </p:nvSpPr>
        <p:spPr>
          <a:xfrm>
            <a:off x="797012" y="2803701"/>
            <a:ext cx="939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2020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EF5FBE91-5B4F-4B17-B7FB-9D5604FC8C4B}"/>
              </a:ext>
            </a:extLst>
          </p:cNvPr>
          <p:cNvSpPr txBox="1"/>
          <p:nvPr/>
        </p:nvSpPr>
        <p:spPr>
          <a:xfrm>
            <a:off x="2676583" y="4094450"/>
            <a:ext cx="939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3536035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 descr="Obraz zawierający mapę z klasyfikacją stref województwa opolskiego. Strefę miasto Opole zakwalifikowano do klasy A oznaczającej brak przekroczenia dla pyłu zawieszonego PM10 dla czasu uśredniania 24 godziny. Natomiast strefa opolska uzyskała klasę C oznaczająca przekroczenia dla pyłu zawieszonego PM10 dla czasu uśredniania 24 godziny. ">
            <a:extLst>
              <a:ext uri="{FF2B5EF4-FFF2-40B4-BE49-F238E27FC236}">
                <a16:creationId xmlns:a16="http://schemas.microsoft.com/office/drawing/2014/main" id="{8B90C494-B813-4C50-9815-E11F186EAC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 b="4273"/>
          <a:stretch/>
        </p:blipFill>
        <p:spPr>
          <a:xfrm>
            <a:off x="4605984" y="1682133"/>
            <a:ext cx="3412875" cy="3323220"/>
          </a:xfrm>
          <a:prstGeom prst="rect">
            <a:avLst/>
          </a:prstGeom>
        </p:spPr>
      </p:pic>
      <p:pic>
        <p:nvPicPr>
          <p:cNvPr id="16" name="Obraz 15" descr="Obraz zawierający mapę z klasyfikacją stref województwa opolskiego. Strefę miasto Opole oraz strefę opolską zakwalifikowano do klasy C oznaczającej przekroczenie poziomu docelowego dla benzo(a)pirenu.">
            <a:extLst>
              <a:ext uri="{FF2B5EF4-FFF2-40B4-BE49-F238E27FC236}">
                <a16:creationId xmlns:a16="http://schemas.microsoft.com/office/drawing/2014/main" id="{36D7E7B9-89FC-4FBA-8F92-D905B42984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438" y="1674238"/>
            <a:ext cx="4735597" cy="3417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az 16" descr="Obraz zawierający mapę z klasyfikacją stref województwa opolskiego. Obie strefy zakwalifikowano do klasy A oznaczającej brak przekroczenia dla niklu dla czasu uśredniania rok.">
            <a:extLst>
              <a:ext uri="{FF2B5EF4-FFF2-40B4-BE49-F238E27FC236}">
                <a16:creationId xmlns:a16="http://schemas.microsoft.com/office/drawing/2014/main" id="{EAB9B4C8-35D4-44DF-A1B5-7A8FE5546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88" y="1798438"/>
            <a:ext cx="4537329" cy="327488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B5B3DD8C-74A4-4ECC-ACB2-D97AEB338988}"/>
              </a:ext>
            </a:extLst>
          </p:cNvPr>
          <p:cNvSpPr/>
          <p:nvPr/>
        </p:nvSpPr>
        <p:spPr>
          <a:xfrm>
            <a:off x="6134101" y="5097741"/>
            <a:ext cx="6010190" cy="1384995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pl-PL" sz="1200" dirty="0">
                <a:ea typeface="Times New Roman" panose="02020603050405020304" pitchFamily="18" charset="0"/>
                <a:cs typeface="Arial" panose="020B0604020202020204" pitchFamily="34" charset="0"/>
              </a:rPr>
              <a:t>Dla wszystkich substancji podlegających ocenie, strefy zaliczono do jednej z poniższych klas:</a:t>
            </a:r>
          </a:p>
          <a:p>
            <a:pPr algn="just">
              <a:defRPr/>
            </a:pPr>
            <a:endParaRPr lang="pl-PL" sz="1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0488" indent="-90488" algn="just">
              <a:buFont typeface="Symbol" panose="05050102010706020507" pitchFamily="18" charset="2"/>
              <a:buChar char=""/>
              <a:tabLst>
                <a:tab pos="481965" algn="l"/>
              </a:tabLst>
              <a:defRPr/>
            </a:pPr>
            <a:r>
              <a:rPr lang="pl-PL" sz="1200" dirty="0">
                <a:ea typeface="Times New Roman" panose="02020603050405020304" pitchFamily="18" charset="0"/>
                <a:cs typeface="Arial" panose="020B0604020202020204" pitchFamily="34" charset="0"/>
              </a:rPr>
              <a:t> klasa A, A1 (dla pyłu PM 2,5), D1 (dla ozonu) - jeżeli stężenia zanieczyszczenia na jej terenie nie przekraczały odpowiednio poziomów dopuszczalnych, poziomów docelowych, poziomów celów długoterminowych,</a:t>
            </a:r>
          </a:p>
          <a:p>
            <a:pPr marL="90488" indent="-90488" algn="just">
              <a:buClr>
                <a:schemeClr val="tx1"/>
              </a:buClr>
              <a:buFont typeface="Symbol" panose="05050102010706020507" pitchFamily="18" charset="2"/>
              <a:buChar char=""/>
              <a:tabLst>
                <a:tab pos="481965" algn="l"/>
              </a:tabLst>
              <a:defRPr/>
            </a:pPr>
            <a:r>
              <a:rPr lang="pl-PL" sz="1200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klasa C, C1 </a:t>
            </a:r>
            <a:r>
              <a:rPr lang="pl-PL" sz="1200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(dla pyłu PM2,5), </a:t>
            </a:r>
            <a:r>
              <a:rPr lang="pl-PL" sz="1200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D2 </a:t>
            </a:r>
            <a:r>
              <a:rPr lang="pl-PL" sz="1200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(dla ozonu) </a:t>
            </a:r>
            <a:r>
              <a:rPr lang="pl-PL" sz="1200" dirty="0">
                <a:ea typeface="Times New Roman" panose="02020603050405020304" pitchFamily="18" charset="0"/>
                <a:cs typeface="Arial" panose="020B0604020202020204" pitchFamily="34" charset="0"/>
              </a:rPr>
              <a:t>- jeżeli stężenia zanieczyszczenia na jej terenie przekraczały poziomy dopuszczalne, docelowe, poziomów celów długoterminowych.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8E6141A7-D13B-44A6-8395-449CE2DBD3ED}"/>
              </a:ext>
            </a:extLst>
          </p:cNvPr>
          <p:cNvSpPr/>
          <p:nvPr/>
        </p:nvSpPr>
        <p:spPr>
          <a:xfrm>
            <a:off x="1050399" y="1272915"/>
            <a:ext cx="101674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Podsumowanie wyników dla roku 2025 – wg kryterium ochrona zdrowia ludzi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55821C9-ACAE-4A99-82CE-678C3A339079}"/>
              </a:ext>
            </a:extLst>
          </p:cNvPr>
          <p:cNvSpPr txBox="1"/>
          <p:nvPr/>
        </p:nvSpPr>
        <p:spPr>
          <a:xfrm>
            <a:off x="149469" y="6116094"/>
            <a:ext cx="38619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baseline="30000" dirty="0"/>
              <a:t>1)</a:t>
            </a:r>
            <a:r>
              <a:rPr lang="pl-PL" sz="1000" dirty="0"/>
              <a:t> Dla ozonu – poziom celu długoterminowego, strefy uzyskały klasę D2</a:t>
            </a:r>
          </a:p>
          <a:p>
            <a:r>
              <a:rPr lang="pl-PL" sz="1000" baseline="30000" dirty="0"/>
              <a:t>2)</a:t>
            </a:r>
            <a:r>
              <a:rPr lang="pl-PL" sz="1000" dirty="0"/>
              <a:t> Dla pyłu PM2,5 – poziom dopuszczalny I faza, strefy uzyskały klasę A</a:t>
            </a:r>
          </a:p>
          <a:p>
            <a:endParaRPr lang="pl-PL" sz="1000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E2CBDE18-820D-46E4-A01B-C952444D54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057289"/>
              </p:ext>
            </p:extLst>
          </p:nvPr>
        </p:nvGraphicFramePr>
        <p:xfrm>
          <a:off x="38099" y="5097741"/>
          <a:ext cx="6096715" cy="1054452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52000">
                  <a:extLst>
                    <a:ext uri="{9D8B030D-6E8A-4147-A177-3AD203B41FA5}">
                      <a16:colId xmlns:a16="http://schemas.microsoft.com/office/drawing/2014/main" val="2535632593"/>
                    </a:ext>
                  </a:extLst>
                </a:gridCol>
                <a:gridCol w="489485">
                  <a:extLst>
                    <a:ext uri="{9D8B030D-6E8A-4147-A177-3AD203B41FA5}">
                      <a16:colId xmlns:a16="http://schemas.microsoft.com/office/drawing/2014/main" val="1424408924"/>
                    </a:ext>
                  </a:extLst>
                </a:gridCol>
                <a:gridCol w="531437">
                  <a:extLst>
                    <a:ext uri="{9D8B030D-6E8A-4147-A177-3AD203B41FA5}">
                      <a16:colId xmlns:a16="http://schemas.microsoft.com/office/drawing/2014/main" val="2106540432"/>
                    </a:ext>
                  </a:extLst>
                </a:gridCol>
                <a:gridCol w="377687">
                  <a:extLst>
                    <a:ext uri="{9D8B030D-6E8A-4147-A177-3AD203B41FA5}">
                      <a16:colId xmlns:a16="http://schemas.microsoft.com/office/drawing/2014/main" val="496555958"/>
                    </a:ext>
                  </a:extLst>
                </a:gridCol>
                <a:gridCol w="427382">
                  <a:extLst>
                    <a:ext uri="{9D8B030D-6E8A-4147-A177-3AD203B41FA5}">
                      <a16:colId xmlns:a16="http://schemas.microsoft.com/office/drawing/2014/main" val="3699773212"/>
                    </a:ext>
                  </a:extLst>
                </a:gridCol>
                <a:gridCol w="387626">
                  <a:extLst>
                    <a:ext uri="{9D8B030D-6E8A-4147-A177-3AD203B41FA5}">
                      <a16:colId xmlns:a16="http://schemas.microsoft.com/office/drawing/2014/main" val="3190475867"/>
                    </a:ext>
                  </a:extLst>
                </a:gridCol>
                <a:gridCol w="367748">
                  <a:extLst>
                    <a:ext uri="{9D8B030D-6E8A-4147-A177-3AD203B41FA5}">
                      <a16:colId xmlns:a16="http://schemas.microsoft.com/office/drawing/2014/main" val="1251231003"/>
                    </a:ext>
                  </a:extLst>
                </a:gridCol>
                <a:gridCol w="407505">
                  <a:extLst>
                    <a:ext uri="{9D8B030D-6E8A-4147-A177-3AD203B41FA5}">
                      <a16:colId xmlns:a16="http://schemas.microsoft.com/office/drawing/2014/main" val="1381847050"/>
                    </a:ext>
                  </a:extLst>
                </a:gridCol>
                <a:gridCol w="477078">
                  <a:extLst>
                    <a:ext uri="{9D8B030D-6E8A-4147-A177-3AD203B41FA5}">
                      <a16:colId xmlns:a16="http://schemas.microsoft.com/office/drawing/2014/main" val="859319702"/>
                    </a:ext>
                  </a:extLst>
                </a:gridCol>
                <a:gridCol w="337930">
                  <a:extLst>
                    <a:ext uri="{9D8B030D-6E8A-4147-A177-3AD203B41FA5}">
                      <a16:colId xmlns:a16="http://schemas.microsoft.com/office/drawing/2014/main" val="1193912291"/>
                    </a:ext>
                  </a:extLst>
                </a:gridCol>
                <a:gridCol w="397565">
                  <a:extLst>
                    <a:ext uri="{9D8B030D-6E8A-4147-A177-3AD203B41FA5}">
                      <a16:colId xmlns:a16="http://schemas.microsoft.com/office/drawing/2014/main" val="2168652966"/>
                    </a:ext>
                  </a:extLst>
                </a:gridCol>
                <a:gridCol w="367748">
                  <a:extLst>
                    <a:ext uri="{9D8B030D-6E8A-4147-A177-3AD203B41FA5}">
                      <a16:colId xmlns:a16="http://schemas.microsoft.com/office/drawing/2014/main" val="1038158062"/>
                    </a:ext>
                  </a:extLst>
                </a:gridCol>
                <a:gridCol w="347870">
                  <a:extLst>
                    <a:ext uri="{9D8B030D-6E8A-4147-A177-3AD203B41FA5}">
                      <a16:colId xmlns:a16="http://schemas.microsoft.com/office/drawing/2014/main" val="4155827356"/>
                    </a:ext>
                  </a:extLst>
                </a:gridCol>
                <a:gridCol w="416140">
                  <a:extLst>
                    <a:ext uri="{9D8B030D-6E8A-4147-A177-3AD203B41FA5}">
                      <a16:colId xmlns:a16="http://schemas.microsoft.com/office/drawing/2014/main" val="1864415459"/>
                    </a:ext>
                  </a:extLst>
                </a:gridCol>
                <a:gridCol w="511514">
                  <a:extLst>
                    <a:ext uri="{9D8B030D-6E8A-4147-A177-3AD203B41FA5}">
                      <a16:colId xmlns:a16="http://schemas.microsoft.com/office/drawing/2014/main" val="3492428399"/>
                    </a:ext>
                  </a:extLst>
                </a:gridCol>
              </a:tblGrid>
              <a:tr h="3756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Lp.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Nazwa strefy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Kod strefy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SO</a:t>
                      </a:r>
                      <a:r>
                        <a:rPr lang="pl-PL" sz="1000" baseline="-25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NO</a:t>
                      </a:r>
                      <a:r>
                        <a:rPr lang="pl-PL" sz="1000" baseline="-25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</a:t>
                      </a:r>
                      <a:r>
                        <a:rPr lang="pl-PL" sz="1000" baseline="-25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6</a:t>
                      </a: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H</a:t>
                      </a:r>
                      <a:r>
                        <a:rPr lang="pl-PL" sz="1000" baseline="-25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6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CO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O</a:t>
                      </a:r>
                      <a:r>
                        <a:rPr lang="pl-PL" sz="1000" baseline="-25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 </a:t>
                      </a:r>
                      <a:r>
                        <a:rPr lang="pl-PL" sz="1000" baseline="30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1)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PM10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Pb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As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Cd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Ni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B(a)P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PM2.5</a:t>
                      </a:r>
                      <a:r>
                        <a:rPr lang="pl-PL" sz="1000" b="1" baseline="30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2)</a:t>
                      </a:r>
                      <a:endParaRPr lang="pl-PL" sz="12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26377865"/>
                  </a:ext>
                </a:extLst>
              </a:tr>
              <a:tr h="3291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</a:t>
                      </a:r>
                      <a:endParaRPr lang="pl-PL" sz="1200" b="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miasto Opole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PL1601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2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2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2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2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2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2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2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2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2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2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C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</a:t>
                      </a:r>
                      <a:endParaRPr lang="pl-PL" sz="1200" b="1" dirty="0">
                        <a:solidFill>
                          <a:srgbClr val="C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A1</a:t>
                      </a:r>
                      <a:endParaRPr lang="pl-PL" sz="12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725755787"/>
                  </a:ext>
                </a:extLst>
              </a:tr>
              <a:tr h="3291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</a:t>
                      </a:r>
                      <a:endParaRPr lang="pl-PL" sz="1200" b="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strefa opolska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PL1602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200" b="1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200" b="1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2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2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2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C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</a:t>
                      </a:r>
                      <a:endParaRPr lang="pl-PL" sz="1200" b="1" dirty="0">
                        <a:solidFill>
                          <a:srgbClr val="C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2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2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2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2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rgbClr val="C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</a:t>
                      </a:r>
                      <a:endParaRPr lang="pl-PL" sz="1200" b="1" dirty="0">
                        <a:solidFill>
                          <a:srgbClr val="C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A1</a:t>
                      </a:r>
                      <a:endParaRPr lang="pl-PL" sz="1200" b="1" dirty="0">
                        <a:solidFill>
                          <a:srgbClr val="FF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90790037"/>
                  </a:ext>
                </a:extLst>
              </a:tr>
            </a:tbl>
          </a:graphicData>
        </a:graphic>
      </p:graphicFrame>
      <p:sp>
        <p:nvSpPr>
          <p:cNvPr id="9" name="pole tekstowe 8">
            <a:extLst>
              <a:ext uri="{FF2B5EF4-FFF2-40B4-BE49-F238E27FC236}">
                <a16:creationId xmlns:a16="http://schemas.microsoft.com/office/drawing/2014/main" id="{5425AD97-C493-485B-8F1B-8C9068654D58}"/>
              </a:ext>
            </a:extLst>
          </p:cNvPr>
          <p:cNvSpPr txBox="1"/>
          <p:nvPr/>
        </p:nvSpPr>
        <p:spPr>
          <a:xfrm>
            <a:off x="616872" y="1822585"/>
            <a:ext cx="564578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/>
              <a:t>SO</a:t>
            </a:r>
            <a:r>
              <a:rPr lang="pl-PL" sz="1100" b="1" baseline="-25000" dirty="0"/>
              <a:t>2</a:t>
            </a:r>
          </a:p>
          <a:p>
            <a:r>
              <a:rPr lang="pl-PL" sz="1100" b="1" dirty="0"/>
              <a:t>NO</a:t>
            </a:r>
            <a:r>
              <a:rPr lang="pl-PL" sz="1100" b="1" baseline="-25000" dirty="0"/>
              <a:t>2</a:t>
            </a:r>
          </a:p>
          <a:p>
            <a:r>
              <a:rPr lang="pl-PL" sz="1100" b="1" dirty="0"/>
              <a:t>C</a:t>
            </a:r>
            <a:r>
              <a:rPr lang="pl-PL" sz="1100" b="1" baseline="-25000" dirty="0"/>
              <a:t>6</a:t>
            </a:r>
            <a:r>
              <a:rPr lang="pl-PL" sz="1100" b="1" dirty="0"/>
              <a:t>H</a:t>
            </a:r>
            <a:r>
              <a:rPr lang="pl-PL" sz="1100" b="1" baseline="-25000" dirty="0"/>
              <a:t>6</a:t>
            </a:r>
          </a:p>
          <a:p>
            <a:r>
              <a:rPr lang="pl-PL" sz="1100" b="1" dirty="0"/>
              <a:t>CO</a:t>
            </a:r>
          </a:p>
          <a:p>
            <a:r>
              <a:rPr lang="pl-PL" sz="1100" b="1" dirty="0"/>
              <a:t>O</a:t>
            </a:r>
            <a:r>
              <a:rPr lang="pl-PL" sz="1100" b="1" baseline="-25000" dirty="0"/>
              <a:t>3</a:t>
            </a:r>
          </a:p>
          <a:p>
            <a:r>
              <a:rPr lang="pl-PL" sz="1100" b="1" dirty="0"/>
              <a:t>PM2,5</a:t>
            </a:r>
          </a:p>
          <a:p>
            <a:r>
              <a:rPr lang="pl-PL" sz="1100" b="1" dirty="0"/>
              <a:t>Pb</a:t>
            </a:r>
          </a:p>
          <a:p>
            <a:r>
              <a:rPr lang="pl-PL" sz="1100" b="1" dirty="0"/>
              <a:t>As</a:t>
            </a:r>
          </a:p>
          <a:p>
            <a:r>
              <a:rPr lang="pl-PL" sz="1100" b="1" dirty="0"/>
              <a:t>Cd</a:t>
            </a:r>
          </a:p>
          <a:p>
            <a:r>
              <a:rPr lang="pl-PL" sz="1100" b="1" dirty="0"/>
              <a:t>Ni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35CB104A-44FE-4D0F-93C0-9EF54276B533}"/>
              </a:ext>
            </a:extLst>
          </p:cNvPr>
          <p:cNvSpPr txBox="1"/>
          <p:nvPr/>
        </p:nvSpPr>
        <p:spPr>
          <a:xfrm>
            <a:off x="7691255" y="1822585"/>
            <a:ext cx="4940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/>
              <a:t>B(a)P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90729012-6058-46EA-B8D2-A116A4BA59E1}"/>
              </a:ext>
            </a:extLst>
          </p:cNvPr>
          <p:cNvSpPr txBox="1"/>
          <p:nvPr/>
        </p:nvSpPr>
        <p:spPr>
          <a:xfrm>
            <a:off x="4320092" y="1803677"/>
            <a:ext cx="5277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/>
              <a:t>PM10</a:t>
            </a:r>
          </a:p>
        </p:txBody>
      </p:sp>
    </p:spTree>
    <p:extLst>
      <p:ext uri="{BB962C8B-B14F-4D97-AF65-F5344CB8AC3E}">
        <p14:creationId xmlns:p14="http://schemas.microsoft.com/office/powerpoint/2010/main" val="2632208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Obraz zawierający mapę z klasyfikacją stref województwa opolskiego. Klasyfikacji ze względu na ochronę roślin dokonuję się jedynie w strefie opolskiej, która uzyskała klasę A dla dwutlenku siarki czas uśredniania rok.">
            <a:extLst>
              <a:ext uri="{FF2B5EF4-FFF2-40B4-BE49-F238E27FC236}">
                <a16:creationId xmlns:a16="http://schemas.microsoft.com/office/drawing/2014/main" id="{59D1D961-A1F3-4BDD-9807-FEF92C7224E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51" y="2202877"/>
            <a:ext cx="5133567" cy="361395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8E6141A7-D13B-44A6-8395-449CE2DBD3ED}"/>
              </a:ext>
            </a:extLst>
          </p:cNvPr>
          <p:cNvSpPr/>
          <p:nvPr/>
        </p:nvSpPr>
        <p:spPr>
          <a:xfrm>
            <a:off x="979922" y="1395351"/>
            <a:ext cx="10232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Podsumowanie wyników dla roku 2025 – wg kryterium ochrona roślin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55821C9-ACAE-4A99-82CE-678C3A339079}"/>
              </a:ext>
            </a:extLst>
          </p:cNvPr>
          <p:cNvSpPr txBox="1"/>
          <p:nvPr/>
        </p:nvSpPr>
        <p:spPr>
          <a:xfrm>
            <a:off x="5413538" y="3330737"/>
            <a:ext cx="42931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baseline="30000" dirty="0"/>
              <a:t>1)</a:t>
            </a:r>
            <a:r>
              <a:rPr lang="pl-PL" sz="1000" dirty="0"/>
              <a:t> Dla ozonu – poziom celu długoterminowego, strefa opolska uzyskała klasę D2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DC03D2D8-C903-4A2B-B2A5-A63ACD1457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527413"/>
              </p:ext>
            </p:extLst>
          </p:nvPr>
        </p:nvGraphicFramePr>
        <p:xfrm>
          <a:off x="5483609" y="2799140"/>
          <a:ext cx="5728468" cy="555805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405556">
                  <a:extLst>
                    <a:ext uri="{9D8B030D-6E8A-4147-A177-3AD203B41FA5}">
                      <a16:colId xmlns:a16="http://schemas.microsoft.com/office/drawing/2014/main" val="1738955104"/>
                    </a:ext>
                  </a:extLst>
                </a:gridCol>
                <a:gridCol w="1267360">
                  <a:extLst>
                    <a:ext uri="{9D8B030D-6E8A-4147-A177-3AD203B41FA5}">
                      <a16:colId xmlns:a16="http://schemas.microsoft.com/office/drawing/2014/main" val="3185310425"/>
                    </a:ext>
                  </a:extLst>
                </a:gridCol>
                <a:gridCol w="1013888">
                  <a:extLst>
                    <a:ext uri="{9D8B030D-6E8A-4147-A177-3AD203B41FA5}">
                      <a16:colId xmlns:a16="http://schemas.microsoft.com/office/drawing/2014/main" val="2932414908"/>
                    </a:ext>
                  </a:extLst>
                </a:gridCol>
                <a:gridCol w="1013888">
                  <a:extLst>
                    <a:ext uri="{9D8B030D-6E8A-4147-A177-3AD203B41FA5}">
                      <a16:colId xmlns:a16="http://schemas.microsoft.com/office/drawing/2014/main" val="244983405"/>
                    </a:ext>
                  </a:extLst>
                </a:gridCol>
                <a:gridCol w="1013888">
                  <a:extLst>
                    <a:ext uri="{9D8B030D-6E8A-4147-A177-3AD203B41FA5}">
                      <a16:colId xmlns:a16="http://schemas.microsoft.com/office/drawing/2014/main" val="1518295329"/>
                    </a:ext>
                  </a:extLst>
                </a:gridCol>
                <a:gridCol w="1013888">
                  <a:extLst>
                    <a:ext uri="{9D8B030D-6E8A-4147-A177-3AD203B41FA5}">
                      <a16:colId xmlns:a16="http://schemas.microsoft.com/office/drawing/2014/main" val="3761186098"/>
                    </a:ext>
                  </a:extLst>
                </a:gridCol>
              </a:tblGrid>
              <a:tr h="2717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Lp.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Nazwa strefy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Kod strefy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SO</a:t>
                      </a:r>
                      <a:r>
                        <a:rPr lang="pl-PL" sz="1200" baseline="-25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NO</a:t>
                      </a:r>
                      <a:r>
                        <a:rPr lang="pl-PL" sz="1200" baseline="-25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X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O</a:t>
                      </a:r>
                      <a:r>
                        <a:rPr lang="pl-PL" sz="1200" baseline="-25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r>
                        <a:rPr lang="pl-PL" sz="1200" baseline="30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53181519"/>
                  </a:ext>
                </a:extLst>
              </a:tr>
              <a:tr h="284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</a:t>
                      </a:r>
                      <a:endParaRPr lang="pl-PL" sz="1200" b="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strefa opolska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PL1602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2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2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pl-PL" sz="12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413595602"/>
                  </a:ext>
                </a:extLst>
              </a:tr>
            </a:tbl>
          </a:graphicData>
        </a:graphic>
      </p:graphicFrame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0C42E8E-5935-4B47-8A3B-BA43C6B86087}"/>
              </a:ext>
            </a:extLst>
          </p:cNvPr>
          <p:cNvSpPr txBox="1"/>
          <p:nvPr/>
        </p:nvSpPr>
        <p:spPr>
          <a:xfrm>
            <a:off x="508072" y="2358341"/>
            <a:ext cx="41710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b="1" dirty="0"/>
              <a:t>SO</a:t>
            </a:r>
            <a:r>
              <a:rPr lang="pl-PL" sz="1100" b="1" baseline="-25000" dirty="0"/>
              <a:t>2</a:t>
            </a:r>
          </a:p>
          <a:p>
            <a:r>
              <a:rPr lang="pl-PL" sz="1100" b="1" dirty="0" err="1"/>
              <a:t>NO</a:t>
            </a:r>
            <a:r>
              <a:rPr lang="pl-PL" sz="1100" b="1" baseline="-25000" dirty="0" err="1"/>
              <a:t>x</a:t>
            </a:r>
            <a:endParaRPr lang="pl-PL" sz="1100" b="1" baseline="-25000" dirty="0"/>
          </a:p>
          <a:p>
            <a:r>
              <a:rPr lang="pl-PL" sz="1100" b="1" dirty="0"/>
              <a:t>O</a:t>
            </a:r>
            <a:r>
              <a:rPr lang="pl-PL" sz="1100" b="1" baseline="-25000" dirty="0"/>
              <a:t>3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9F2B9D0A-7C65-4D81-AC16-E8B0BD3EB4FA}"/>
              </a:ext>
            </a:extLst>
          </p:cNvPr>
          <p:cNvSpPr/>
          <p:nvPr/>
        </p:nvSpPr>
        <p:spPr>
          <a:xfrm>
            <a:off x="5413538" y="3819344"/>
            <a:ext cx="5827617" cy="1384995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pl-PL" sz="1200" dirty="0">
                <a:ea typeface="Times New Roman" panose="02020603050405020304" pitchFamily="18" charset="0"/>
                <a:cs typeface="Arial" panose="020B0604020202020204" pitchFamily="34" charset="0"/>
              </a:rPr>
              <a:t>Dla wszystkich substancji podlegających ocenie, strefy zaliczono do jednej z poniższych klas:</a:t>
            </a:r>
          </a:p>
          <a:p>
            <a:pPr algn="just">
              <a:defRPr/>
            </a:pPr>
            <a:endParaRPr lang="pl-PL" sz="1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0488" indent="-90488" algn="just">
              <a:buFont typeface="Symbol" panose="05050102010706020507" pitchFamily="18" charset="2"/>
              <a:buChar char=""/>
              <a:tabLst>
                <a:tab pos="481965" algn="l"/>
              </a:tabLst>
              <a:defRPr/>
            </a:pPr>
            <a:r>
              <a:rPr lang="pl-PL" sz="1200" dirty="0">
                <a:ea typeface="Times New Roman" panose="02020603050405020304" pitchFamily="18" charset="0"/>
                <a:cs typeface="Arial" panose="020B0604020202020204" pitchFamily="34" charset="0"/>
              </a:rPr>
              <a:t> klasa A, D1 (dla ozonu) - jeżeli stężenia zanieczyszczenia na jej terenie nie przekraczały odpowiednio poziomów dopuszczalnych, poziomów docelowych, poziomów celów długoterminowych,</a:t>
            </a:r>
          </a:p>
          <a:p>
            <a:pPr marL="90488" indent="-90488" algn="just">
              <a:buClr>
                <a:schemeClr val="tx1"/>
              </a:buClr>
              <a:buFont typeface="Symbol" panose="05050102010706020507" pitchFamily="18" charset="2"/>
              <a:buChar char=""/>
              <a:tabLst>
                <a:tab pos="481965" algn="l"/>
              </a:tabLst>
              <a:defRPr/>
            </a:pPr>
            <a:r>
              <a:rPr lang="pl-PL" sz="1200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klasa C, D2 </a:t>
            </a:r>
            <a:r>
              <a:rPr lang="pl-PL" sz="1200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(dla ozonu) </a:t>
            </a:r>
            <a:r>
              <a:rPr lang="pl-PL" sz="1200" dirty="0">
                <a:ea typeface="Times New Roman" panose="02020603050405020304" pitchFamily="18" charset="0"/>
                <a:cs typeface="Arial" panose="020B0604020202020204" pitchFamily="34" charset="0"/>
              </a:rPr>
              <a:t>- jeżeli stężenia zanieczyszczenia na jej terenie przekraczały poziomy dopuszczalne, docelowe, poziomów celów długoterminowych.</a:t>
            </a:r>
          </a:p>
        </p:txBody>
      </p:sp>
    </p:spTree>
    <p:extLst>
      <p:ext uri="{BB962C8B-B14F-4D97-AF65-F5344CB8AC3E}">
        <p14:creationId xmlns:p14="http://schemas.microsoft.com/office/powerpoint/2010/main" val="1798390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B80F492-804C-4E40-AB59-65703BF8D7E6}"/>
              </a:ext>
            </a:extLst>
          </p:cNvPr>
          <p:cNvSpPr txBox="1"/>
          <p:nvPr/>
        </p:nvSpPr>
        <p:spPr>
          <a:xfrm>
            <a:off x="4183627" y="1721181"/>
            <a:ext cx="3715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b="1" dirty="0"/>
              <a:t>Program ochrony powietrza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8376E27C-2DF8-481F-A0D9-27DFA3FC4880}"/>
              </a:ext>
            </a:extLst>
          </p:cNvPr>
          <p:cNvSpPr/>
          <p:nvPr/>
        </p:nvSpPr>
        <p:spPr>
          <a:xfrm>
            <a:off x="452759" y="2516161"/>
            <a:ext cx="1117698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dirty="0"/>
              <a:t>Dla stref, w których odnotowano przekroczenia dopuszczalnych oraz docelowych poziomów substancji </a:t>
            </a:r>
            <a:br>
              <a:rPr lang="pl-PL" sz="2000" dirty="0"/>
            </a:br>
            <a:r>
              <a:rPr lang="pl-PL" sz="2000" dirty="0"/>
              <a:t>w powietrzu i przyznano klasę </a:t>
            </a:r>
            <a:r>
              <a:rPr lang="pl-PL" sz="2000" b="1" dirty="0"/>
              <a:t>C </a:t>
            </a:r>
            <a:r>
              <a:rPr lang="pl-PL" sz="2000" dirty="0"/>
              <a:t>należy opracować i wdrożyć naprawcze </a:t>
            </a:r>
            <a:r>
              <a:rPr lang="pl-PL" sz="2000" b="1" dirty="0"/>
              <a:t>programy ochrony powietrza</a:t>
            </a:r>
            <a:r>
              <a:rPr lang="pl-PL" sz="2000" dirty="0"/>
              <a:t>, mające na celu zmniejszenie poziomu stężeń substancji zanieczyszczających powietrze. Zgodnie z art. 91 </a:t>
            </a:r>
            <a:r>
              <a:rPr lang="pl-PL" sz="2000" i="1" dirty="0"/>
              <a:t>ustawy Prawo ochrony środowiska</a:t>
            </a:r>
            <a:r>
              <a:rPr lang="pl-PL" sz="2000" dirty="0"/>
              <a:t>, obowiązek opracowania programu ochrony powietrza spoczywa </a:t>
            </a:r>
            <a:br>
              <a:rPr lang="pl-PL" sz="2000" dirty="0"/>
            </a:br>
            <a:r>
              <a:rPr lang="pl-PL" sz="2000" dirty="0"/>
              <a:t>na Zarządzie Województwa.</a:t>
            </a:r>
          </a:p>
          <a:p>
            <a:pPr algn="just"/>
            <a:endParaRPr lang="pl-PL" sz="2000" dirty="0"/>
          </a:p>
          <a:p>
            <a:pPr algn="just"/>
            <a:r>
              <a:rPr lang="pl-PL" sz="2000" dirty="0"/>
              <a:t>W naszym województwie obowiązuje aktualizacja „</a:t>
            </a:r>
            <a:r>
              <a:rPr lang="pl-PL" sz="2000" b="1" dirty="0"/>
              <a:t>Programu ochrony powietrza dla województwa opolskiego</a:t>
            </a:r>
            <a:r>
              <a:rPr lang="pl-PL" sz="2000" dirty="0"/>
              <a:t>” przejęta  Uchwałą Sejmiku Województwa Opolskiego z dnia 26 września 2023 r. </a:t>
            </a:r>
          </a:p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4110189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6F576BFD-0B70-4EA1-9EFC-0A256D06E358}"/>
              </a:ext>
            </a:extLst>
          </p:cNvPr>
          <p:cNvSpPr/>
          <p:nvPr/>
        </p:nvSpPr>
        <p:spPr>
          <a:xfrm>
            <a:off x="1437042" y="1370742"/>
            <a:ext cx="92084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400" b="1" dirty="0"/>
              <a:t>Powiadomienia alertowe ogłoszone w sezonie grzewczym 2025/2026 </a:t>
            </a:r>
            <a:br>
              <a:rPr lang="pl-PL" sz="2400" b="1" dirty="0"/>
            </a:br>
            <a:r>
              <a:rPr lang="pl-PL" sz="2400" b="1" dirty="0"/>
              <a:t>dla pyłu zawieszonego PM10 </a:t>
            </a:r>
            <a:endParaRPr lang="pl-PL" sz="2400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12F6EB7-82C5-4B8A-A5EA-5216E19683A6}"/>
              </a:ext>
            </a:extLst>
          </p:cNvPr>
          <p:cNvSpPr txBox="1"/>
          <p:nvPr/>
        </p:nvSpPr>
        <p:spPr>
          <a:xfrm>
            <a:off x="562254" y="2320391"/>
            <a:ext cx="110674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dirty="0"/>
              <a:t>W czasie sezonu zimowego 2025/2026, GIOŚ dla woj. opolskiego wydał </a:t>
            </a:r>
            <a:r>
              <a:rPr lang="pl-PL" sz="2000" b="1" dirty="0"/>
              <a:t>13</a:t>
            </a:r>
            <a:r>
              <a:rPr lang="pl-PL" sz="2000" dirty="0"/>
              <a:t> powiadomień alertowych, </a:t>
            </a:r>
            <a:br>
              <a:rPr lang="pl-PL" sz="2000" dirty="0"/>
            </a:br>
            <a:r>
              <a:rPr lang="pl-PL" sz="2000" dirty="0"/>
              <a:t>które dotyczyły:</a:t>
            </a:r>
          </a:p>
          <a:p>
            <a:pPr algn="just"/>
            <a:endParaRPr lang="pl-PL" sz="8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dirty="0"/>
              <a:t>ryzyka przekroczenia poziomu informowania – </a:t>
            </a:r>
            <a:r>
              <a:rPr lang="pl-PL" sz="2000" b="1" dirty="0"/>
              <a:t>8</a:t>
            </a:r>
            <a:r>
              <a:rPr lang="pl-PL" sz="2000" dirty="0"/>
              <a:t>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dirty="0"/>
              <a:t>przekroczenia poziomu informowania – </a:t>
            </a:r>
            <a:r>
              <a:rPr lang="pl-PL" sz="2000" b="1" dirty="0"/>
              <a:t>8</a:t>
            </a:r>
            <a:r>
              <a:rPr lang="pl-PL" sz="2000" dirty="0"/>
              <a:t>,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dirty="0"/>
              <a:t>ryzyka przekroczenia poziomu alarmowego – </a:t>
            </a:r>
            <a:r>
              <a:rPr lang="pl-PL" sz="2000" b="1" dirty="0"/>
              <a:t>3</a:t>
            </a:r>
            <a:r>
              <a:rPr lang="pl-PL" sz="2000" dirty="0"/>
              <a:t>,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dirty="0"/>
              <a:t>przekroczenia poziomu alarmowego – </a:t>
            </a:r>
            <a:r>
              <a:rPr lang="pl-PL" sz="2000" b="1" dirty="0"/>
              <a:t>0</a:t>
            </a:r>
            <a:r>
              <a:rPr lang="pl-PL" sz="2000" dirty="0"/>
              <a:t>.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03B76115-DA57-4F6E-8A77-9C30E0B1BA18}"/>
              </a:ext>
            </a:extLst>
          </p:cNvPr>
          <p:cNvSpPr/>
          <p:nvPr/>
        </p:nvSpPr>
        <p:spPr>
          <a:xfrm>
            <a:off x="452761" y="4457661"/>
            <a:ext cx="111769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 przypadku stwierdzenia wystąpienia ryzyka przekroczenia lub przekroczenia poziomu informowania </a:t>
            </a:r>
            <a:br>
              <a:rPr lang="pl-PL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pl-PL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alarmowego, stosowne powiadomienie przekazywane jest do Wojewódzkiego Centrum Zarządzania Kryzysowego oraz do Zarządu Województwa. Dalsze działania podejmowane przez WCZK są uzależnione od zapisów w Planie Działań Krótkoterminowych, stanowiącego integralną część Programu Ochrony Powietrza. </a:t>
            </a: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Dodatkowo, w przypadku stwierdzenia ryzyka wystąpienia poziomu alarmowego dla pyłu zawieszonego PM10, informowane jest również Rządowe Centrum Bezpieczeństwa.</a:t>
            </a:r>
          </a:p>
        </p:txBody>
      </p:sp>
    </p:spTree>
    <p:extLst>
      <p:ext uri="{BB962C8B-B14F-4D97-AF65-F5344CB8AC3E}">
        <p14:creationId xmlns:p14="http://schemas.microsoft.com/office/powerpoint/2010/main" val="689862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A65D7EC2-CC81-48A6-9C06-913B4A1317BB}"/>
              </a:ext>
            </a:extLst>
          </p:cNvPr>
          <p:cNvSpPr/>
          <p:nvPr/>
        </p:nvSpPr>
        <p:spPr>
          <a:xfrm>
            <a:off x="452759" y="1860494"/>
            <a:ext cx="11176985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900" dirty="0">
                <a:latin typeface="Calibri" panose="020F0502020204030204" pitchFamily="34" charset="0"/>
                <a:cs typeface="Calibri" panose="020F0502020204030204" pitchFamily="34" charset="0"/>
              </a:rPr>
              <a:t>Zakres oceny obejmuje wszystkie substancje, dla których w prawie krajowym określono poziomy dopuszczalne, docelowe i celu długoterminowego w powietrzu, ustanowione ze względu na ochronę zdrowia ludzi i ochronę roślin. Ocenę wykonuje się zgodnie z obowiązującym podziałem kraju na strefy, określonym w załączniku </a:t>
            </a:r>
            <a:br>
              <a:rPr lang="pl-PL" sz="19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900" dirty="0">
                <a:latin typeface="Calibri" panose="020F0502020204030204" pitchFamily="34" charset="0"/>
                <a:cs typeface="Calibri" panose="020F0502020204030204" pitchFamily="34" charset="0"/>
              </a:rPr>
              <a:t>do ustawy – Prawo ochrony środowiska, wprowadzonej ustawą z dnia 7 lipca 2022 r. o zmianie ustawy – Prawo ochrony środowiska oraz niektórych innych ustaw (Dz. U. z 2022 r. poz. 1576), który województwo opolskie dzieli na 2 obszary: strefę miasto Opole i strefę opolską. Klasyfikację pod kątem ochrony zdrowia ludzi przeprowadza się w obu strefach województwa opolskiego, natomiast prowadząc klasyfikację pod kątem ochrony roślin </a:t>
            </a:r>
            <a:br>
              <a:rPr lang="pl-PL" sz="19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900" dirty="0">
                <a:latin typeface="Calibri" panose="020F0502020204030204" pitchFamily="34" charset="0"/>
                <a:cs typeface="Calibri" panose="020F0502020204030204" pitchFamily="34" charset="0"/>
              </a:rPr>
              <a:t>nie uwzględnia się obszarów miast o liczbie mieszkańców wyższej niż 100 tys.</a:t>
            </a:r>
          </a:p>
          <a:p>
            <a:pPr algn="just"/>
            <a:r>
              <a:rPr lang="pl-PL" sz="1900" dirty="0">
                <a:latin typeface="Calibri" panose="020F0502020204030204" pitchFamily="34" charset="0"/>
                <a:cs typeface="Calibri" panose="020F0502020204030204" pitchFamily="34" charset="0"/>
              </a:rPr>
              <a:t>Roczne oceny jakości powietrza dokonuje się na podstawie informacji dotyczących poziomów i przestrzennych rozkładów stężenia normowanych zanieczyszczeń. Informacji tych mogą dostarczyć różne metody: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1900" dirty="0">
                <a:latin typeface="Calibri" panose="020F0502020204030204" pitchFamily="34" charset="0"/>
                <a:cs typeface="Calibri" panose="020F0502020204030204" pitchFamily="34" charset="0"/>
              </a:rPr>
              <a:t>pomiary intensywne,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1900" dirty="0">
                <a:latin typeface="Calibri" panose="020F0502020204030204" pitchFamily="34" charset="0"/>
                <a:cs typeface="Calibri" panose="020F0502020204030204" pitchFamily="34" charset="0"/>
              </a:rPr>
              <a:t>pomiary wskaźnikowe,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1900" dirty="0">
                <a:latin typeface="Calibri" panose="020F0502020204030204" pitchFamily="34" charset="0"/>
                <a:cs typeface="Calibri" panose="020F0502020204030204" pitchFamily="34" charset="0"/>
              </a:rPr>
              <a:t>obliczenia z wykorzystaniem matematycznych  modeli transportu i przemian substancji w powietrzu,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1900" dirty="0">
                <a:latin typeface="Calibri" panose="020F0502020204030204" pitchFamily="34" charset="0"/>
                <a:cs typeface="Calibri" panose="020F0502020204030204" pitchFamily="34" charset="0"/>
              </a:rPr>
              <a:t>obiektywne szacowanie.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65BAF3BE-E6D0-4ADD-9683-05B2C288FB8B}"/>
              </a:ext>
            </a:extLst>
          </p:cNvPr>
          <p:cNvSpPr/>
          <p:nvPr/>
        </p:nvSpPr>
        <p:spPr>
          <a:xfrm>
            <a:off x="2116815" y="1331176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Zasady wykonywania ocen jakości powietrza</a:t>
            </a:r>
          </a:p>
        </p:txBody>
      </p:sp>
    </p:spTree>
    <p:extLst>
      <p:ext uri="{BB962C8B-B14F-4D97-AF65-F5344CB8AC3E}">
        <p14:creationId xmlns:p14="http://schemas.microsoft.com/office/powerpoint/2010/main" val="36999515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47CDD7AD-69C6-4D54-BC90-048878D8288B}"/>
              </a:ext>
            </a:extLst>
          </p:cNvPr>
          <p:cNvSpPr/>
          <p:nvPr/>
        </p:nvSpPr>
        <p:spPr>
          <a:xfrm>
            <a:off x="452759" y="656089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1BB293C2-B32C-42B5-92DB-88E330484E59}"/>
              </a:ext>
            </a:extLst>
          </p:cNvPr>
          <p:cNvSpPr txBox="1"/>
          <p:nvPr/>
        </p:nvSpPr>
        <p:spPr>
          <a:xfrm>
            <a:off x="3769460" y="563252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6F576BFD-0B70-4EA1-9EFC-0A256D06E358}"/>
              </a:ext>
            </a:extLst>
          </p:cNvPr>
          <p:cNvSpPr/>
          <p:nvPr/>
        </p:nvSpPr>
        <p:spPr>
          <a:xfrm>
            <a:off x="1915208" y="1086599"/>
            <a:ext cx="83615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200" b="1" dirty="0"/>
              <a:t>Dyrektywa 2024/2881 z dnia 23 października 2024 </a:t>
            </a:r>
            <a:br>
              <a:rPr lang="pl-PL" sz="2200" b="1" dirty="0"/>
            </a:br>
            <a:r>
              <a:rPr lang="pl-PL" sz="2200" b="1" dirty="0"/>
              <a:t>w sprawie jakości powietrza i czystszego powietrza dla Europy (AAQD)</a:t>
            </a:r>
            <a:endParaRPr lang="pl-PL" sz="2200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E81797A4-F778-4B75-96B2-3CEBA00D30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345251"/>
              </p:ext>
            </p:extLst>
          </p:nvPr>
        </p:nvGraphicFramePr>
        <p:xfrm>
          <a:off x="452758" y="1851759"/>
          <a:ext cx="11176985" cy="46563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80610">
                  <a:extLst>
                    <a:ext uri="{9D8B030D-6E8A-4147-A177-3AD203B41FA5}">
                      <a16:colId xmlns:a16="http://schemas.microsoft.com/office/drawing/2014/main" val="1400110656"/>
                    </a:ext>
                  </a:extLst>
                </a:gridCol>
                <a:gridCol w="1340220">
                  <a:extLst>
                    <a:ext uri="{9D8B030D-6E8A-4147-A177-3AD203B41FA5}">
                      <a16:colId xmlns:a16="http://schemas.microsoft.com/office/drawing/2014/main" val="2095224252"/>
                    </a:ext>
                  </a:extLst>
                </a:gridCol>
                <a:gridCol w="1295989">
                  <a:extLst>
                    <a:ext uri="{9D8B030D-6E8A-4147-A177-3AD203B41FA5}">
                      <a16:colId xmlns:a16="http://schemas.microsoft.com/office/drawing/2014/main" val="3673633807"/>
                    </a:ext>
                  </a:extLst>
                </a:gridCol>
                <a:gridCol w="1599555">
                  <a:extLst>
                    <a:ext uri="{9D8B030D-6E8A-4147-A177-3AD203B41FA5}">
                      <a16:colId xmlns:a16="http://schemas.microsoft.com/office/drawing/2014/main" val="116177205"/>
                    </a:ext>
                  </a:extLst>
                </a:gridCol>
                <a:gridCol w="1739663">
                  <a:extLst>
                    <a:ext uri="{9D8B030D-6E8A-4147-A177-3AD203B41FA5}">
                      <a16:colId xmlns:a16="http://schemas.microsoft.com/office/drawing/2014/main" val="1722922363"/>
                    </a:ext>
                  </a:extLst>
                </a:gridCol>
                <a:gridCol w="1883161">
                  <a:extLst>
                    <a:ext uri="{9D8B030D-6E8A-4147-A177-3AD203B41FA5}">
                      <a16:colId xmlns:a16="http://schemas.microsoft.com/office/drawing/2014/main" val="2744312686"/>
                    </a:ext>
                  </a:extLst>
                </a:gridCol>
                <a:gridCol w="1537787">
                  <a:extLst>
                    <a:ext uri="{9D8B030D-6E8A-4147-A177-3AD203B41FA5}">
                      <a16:colId xmlns:a16="http://schemas.microsoft.com/office/drawing/2014/main" val="2724555744"/>
                    </a:ext>
                  </a:extLst>
                </a:gridCol>
              </a:tblGrid>
              <a:tr h="61070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Zanieczyszczenie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Okres uśredniania wyników pomiarów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Jednostka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Obecnie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Dyrektywa AAQD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8430039"/>
                  </a:ext>
                </a:extLst>
              </a:tr>
              <a:tr h="88364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Poziom dopuszczalny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Częstość przekraczania </a:t>
                      </a:r>
                      <a:b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</a:b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w roku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Poziom dopuszczany do osiągniecia </a:t>
                      </a:r>
                      <a:b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</a:b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do 01.01.2030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Częstość przekraczania </a:t>
                      </a:r>
                      <a:b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</a:b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w roku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064420"/>
                  </a:ext>
                </a:extLst>
              </a:tr>
              <a:tr h="354875"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Dwutlenek siarki (SO</a:t>
                      </a:r>
                      <a:r>
                        <a:rPr lang="pl-PL" sz="1600" baseline="-25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</a:t>
                      </a: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)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1-godz.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µg/m</a:t>
                      </a:r>
                      <a:r>
                        <a:rPr lang="pl-PL" sz="1600" baseline="30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350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24 razy </a:t>
                      </a:r>
                      <a:r>
                        <a:rPr lang="pl-PL" sz="16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(godz.)</a:t>
                      </a:r>
                      <a:endParaRPr lang="pl-PL" sz="16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350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 razy </a:t>
                      </a:r>
                      <a:r>
                        <a:rPr lang="pl-PL" sz="16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(godz.)</a:t>
                      </a:r>
                      <a:endParaRPr lang="pl-PL" sz="16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2935791"/>
                  </a:ext>
                </a:extLst>
              </a:tr>
              <a:tr h="35487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24-godz.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µg/m</a:t>
                      </a:r>
                      <a:r>
                        <a:rPr lang="pl-PL" sz="1600" baseline="30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125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 razy </a:t>
                      </a:r>
                      <a:r>
                        <a:rPr lang="pl-PL" sz="16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(dni)</a:t>
                      </a:r>
                      <a:endParaRPr lang="pl-PL" sz="16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50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18 razy </a:t>
                      </a:r>
                      <a:r>
                        <a:rPr lang="pl-PL" sz="16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(dni)</a:t>
                      </a:r>
                      <a:endParaRPr lang="pl-PL" sz="16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10068"/>
                  </a:ext>
                </a:extLst>
              </a:tr>
              <a:tr h="35487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rok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µg/m</a:t>
                      </a:r>
                      <a:r>
                        <a:rPr lang="pl-PL" sz="1600" baseline="30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6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20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4974574"/>
                  </a:ext>
                </a:extLst>
              </a:tr>
              <a:tr h="354875"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Dwutlenek azotu (NO</a:t>
                      </a:r>
                      <a:r>
                        <a:rPr lang="pl-PL" sz="1600" baseline="-25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</a:t>
                      </a: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)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1-godz.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µg/m</a:t>
                      </a:r>
                      <a:r>
                        <a:rPr lang="pl-PL" sz="1600" baseline="30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200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18 razy </a:t>
                      </a:r>
                      <a:r>
                        <a:rPr lang="pl-PL" sz="16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(godz.)</a:t>
                      </a:r>
                      <a:endParaRPr lang="pl-PL" sz="16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200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 razy </a:t>
                      </a:r>
                      <a:r>
                        <a:rPr lang="pl-PL" sz="16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(godz.)</a:t>
                      </a:r>
                      <a:endParaRPr lang="pl-PL" sz="16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909071"/>
                  </a:ext>
                </a:extLst>
              </a:tr>
              <a:tr h="35487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24-godz.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µg/m</a:t>
                      </a:r>
                      <a:r>
                        <a:rPr lang="pl-PL" sz="1600" baseline="30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6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50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18 razy </a:t>
                      </a:r>
                      <a:r>
                        <a:rPr lang="pl-PL" sz="16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(dni)</a:t>
                      </a:r>
                      <a:endParaRPr lang="pl-PL" sz="16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4042579"/>
                  </a:ext>
                </a:extLst>
              </a:tr>
              <a:tr h="35487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rok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µg/m</a:t>
                      </a:r>
                      <a:r>
                        <a:rPr lang="pl-PL" sz="1600" baseline="30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40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6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20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407709"/>
                  </a:ext>
                </a:extLst>
              </a:tr>
              <a:tr h="329451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Tlenek węgla (CO)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8-godz.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µg/m</a:t>
                      </a:r>
                      <a:r>
                        <a:rPr lang="pl-PL" sz="1600" baseline="30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10 000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6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10 000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6894133"/>
                  </a:ext>
                </a:extLst>
              </a:tr>
              <a:tr h="32945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24-godz.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µg/m</a:t>
                      </a:r>
                      <a:r>
                        <a:rPr lang="pl-PL" sz="1600" baseline="30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6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4 000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18 razy </a:t>
                      </a:r>
                      <a:r>
                        <a:rPr lang="pl-PL" sz="16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(dni)</a:t>
                      </a:r>
                      <a:endParaRPr lang="pl-PL" sz="16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758026"/>
                  </a:ext>
                </a:extLst>
              </a:tr>
              <a:tr h="3738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Benzen (C</a:t>
                      </a:r>
                      <a:r>
                        <a:rPr lang="pl-PL" sz="1600" baseline="-25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6</a:t>
                      </a: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H</a:t>
                      </a:r>
                      <a:r>
                        <a:rPr lang="pl-PL" sz="1600" baseline="-25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6</a:t>
                      </a: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)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655" marR="48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rok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µg/m</a:t>
                      </a:r>
                      <a:r>
                        <a:rPr lang="pl-PL" sz="1600" baseline="30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5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6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3,4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9496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8032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47CDD7AD-69C6-4D54-BC90-048878D8288B}"/>
              </a:ext>
            </a:extLst>
          </p:cNvPr>
          <p:cNvSpPr/>
          <p:nvPr/>
        </p:nvSpPr>
        <p:spPr>
          <a:xfrm>
            <a:off x="452759" y="656089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1BB293C2-B32C-42B5-92DB-88E330484E59}"/>
              </a:ext>
            </a:extLst>
          </p:cNvPr>
          <p:cNvSpPr txBox="1"/>
          <p:nvPr/>
        </p:nvSpPr>
        <p:spPr>
          <a:xfrm>
            <a:off x="4059357" y="583047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6F576BFD-0B70-4EA1-9EFC-0A256D06E358}"/>
              </a:ext>
            </a:extLst>
          </p:cNvPr>
          <p:cNvSpPr/>
          <p:nvPr/>
        </p:nvSpPr>
        <p:spPr>
          <a:xfrm>
            <a:off x="1515813" y="1076336"/>
            <a:ext cx="90508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200" b="1" dirty="0"/>
              <a:t>Dyrektywa 2024/2881 z dnia 23 października 2024 </a:t>
            </a:r>
            <a:br>
              <a:rPr lang="pl-PL" sz="2200" b="1" dirty="0"/>
            </a:br>
            <a:r>
              <a:rPr lang="pl-PL" sz="2200" b="1" dirty="0"/>
              <a:t>w sprawie jakości powietrza i czystszego powietrza dla Europy (AAQD) – c.d.</a:t>
            </a:r>
            <a:endParaRPr lang="pl-PL" sz="2200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E81797A4-F778-4B75-96B2-3CEBA00D30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4722694"/>
              </p:ext>
            </p:extLst>
          </p:nvPr>
        </p:nvGraphicFramePr>
        <p:xfrm>
          <a:off x="452759" y="1859744"/>
          <a:ext cx="11176985" cy="46732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7066">
                  <a:extLst>
                    <a:ext uri="{9D8B030D-6E8A-4147-A177-3AD203B41FA5}">
                      <a16:colId xmlns:a16="http://schemas.microsoft.com/office/drawing/2014/main" val="1400110656"/>
                    </a:ext>
                  </a:extLst>
                </a:gridCol>
                <a:gridCol w="1263878">
                  <a:extLst>
                    <a:ext uri="{9D8B030D-6E8A-4147-A177-3AD203B41FA5}">
                      <a16:colId xmlns:a16="http://schemas.microsoft.com/office/drawing/2014/main" val="2095224252"/>
                    </a:ext>
                  </a:extLst>
                </a:gridCol>
                <a:gridCol w="1099633">
                  <a:extLst>
                    <a:ext uri="{9D8B030D-6E8A-4147-A177-3AD203B41FA5}">
                      <a16:colId xmlns:a16="http://schemas.microsoft.com/office/drawing/2014/main" val="3673633807"/>
                    </a:ext>
                  </a:extLst>
                </a:gridCol>
                <a:gridCol w="1384183">
                  <a:extLst>
                    <a:ext uri="{9D8B030D-6E8A-4147-A177-3AD203B41FA5}">
                      <a16:colId xmlns:a16="http://schemas.microsoft.com/office/drawing/2014/main" val="116177205"/>
                    </a:ext>
                  </a:extLst>
                </a:gridCol>
                <a:gridCol w="1501630">
                  <a:extLst>
                    <a:ext uri="{9D8B030D-6E8A-4147-A177-3AD203B41FA5}">
                      <a16:colId xmlns:a16="http://schemas.microsoft.com/office/drawing/2014/main" val="1722922363"/>
                    </a:ext>
                  </a:extLst>
                </a:gridCol>
                <a:gridCol w="1921079">
                  <a:extLst>
                    <a:ext uri="{9D8B030D-6E8A-4147-A177-3AD203B41FA5}">
                      <a16:colId xmlns:a16="http://schemas.microsoft.com/office/drawing/2014/main" val="2744312686"/>
                    </a:ext>
                  </a:extLst>
                </a:gridCol>
                <a:gridCol w="2049516">
                  <a:extLst>
                    <a:ext uri="{9D8B030D-6E8A-4147-A177-3AD203B41FA5}">
                      <a16:colId xmlns:a16="http://schemas.microsoft.com/office/drawing/2014/main" val="2724555744"/>
                    </a:ext>
                  </a:extLst>
                </a:gridCol>
              </a:tblGrid>
              <a:tr h="55963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Zanieczyszczenie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Okres uśredniania wyników pomiarów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Jednostka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Obecnie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Dyrektywa AAQD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8430039"/>
                  </a:ext>
                </a:extLst>
              </a:tr>
              <a:tr h="80974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Poziom dopuszczalny</a:t>
                      </a: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/docelowy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Częstość przekraczania </a:t>
                      </a:r>
                      <a:b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</a:b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w roku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Poziom  dopuszczany do osiągniecia </a:t>
                      </a:r>
                      <a:b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</a:b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do 01.01.2030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Częstość </a:t>
                      </a:r>
                      <a:b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</a:br>
                      <a:r>
                        <a:rPr lang="pl-PL" sz="1600" b="1" kern="12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przekraczania</a:t>
                      </a: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 </a:t>
                      </a:r>
                      <a:b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</a:b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w roku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064420"/>
                  </a:ext>
                </a:extLst>
              </a:tr>
              <a:tr h="289907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Pył zawieszony PM10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24-godz.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µg/m</a:t>
                      </a:r>
                      <a:r>
                        <a:rPr lang="pl-PL" sz="1600" baseline="30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50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35 razy </a:t>
                      </a:r>
                      <a:r>
                        <a:rPr lang="pl-PL" sz="16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(dni)</a:t>
                      </a:r>
                      <a:endParaRPr lang="pl-PL" sz="16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45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18 razy </a:t>
                      </a:r>
                      <a:r>
                        <a:rPr lang="pl-PL" sz="16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(dni)</a:t>
                      </a:r>
                      <a:endParaRPr lang="pl-PL" sz="16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4340798"/>
                  </a:ext>
                </a:extLst>
              </a:tr>
              <a:tr h="28990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rok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µg/m</a:t>
                      </a:r>
                      <a:r>
                        <a:rPr lang="pl-PL" sz="1600" baseline="30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40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6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20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0759230"/>
                  </a:ext>
                </a:extLst>
              </a:tr>
              <a:tr h="303085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Pył zawieszony PM2,5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24-godz.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µg/m</a:t>
                      </a:r>
                      <a:r>
                        <a:rPr lang="pl-PL" sz="1600" baseline="30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6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25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18 razy </a:t>
                      </a:r>
                      <a:r>
                        <a:rPr lang="pl-PL" sz="16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(dni)</a:t>
                      </a:r>
                      <a:endParaRPr lang="pl-PL" sz="16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623380"/>
                  </a:ext>
                </a:extLst>
              </a:tr>
              <a:tr h="30308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rok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µg/m</a:t>
                      </a:r>
                      <a:r>
                        <a:rPr lang="pl-PL" sz="1600" baseline="30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20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6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10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7262078"/>
                  </a:ext>
                </a:extLst>
              </a:tr>
              <a:tr h="3162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Ołów (Pb)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rok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µg/m</a:t>
                      </a:r>
                      <a:r>
                        <a:rPr lang="pl-PL" sz="1600" baseline="30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0,5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6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0,5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616486"/>
                  </a:ext>
                </a:extLst>
              </a:tr>
              <a:tr h="31626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Arsen (As)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rok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ng</a:t>
                      </a: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/m</a:t>
                      </a:r>
                      <a:r>
                        <a:rPr lang="pl-PL" sz="1600" baseline="30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6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6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6,0*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4195519"/>
                  </a:ext>
                </a:extLst>
              </a:tr>
              <a:tr h="31626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Kadm (Cd)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rok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ng</a:t>
                      </a: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/m</a:t>
                      </a:r>
                      <a:r>
                        <a:rPr lang="pl-PL" sz="1600" baseline="30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5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6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5,0*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844510"/>
                  </a:ext>
                </a:extLst>
              </a:tr>
              <a:tr h="3162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Nikiel (Ni)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rok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ng</a:t>
                      </a: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/m</a:t>
                      </a:r>
                      <a:r>
                        <a:rPr lang="pl-PL" sz="1600" baseline="30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20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6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20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5888775"/>
                  </a:ext>
                </a:extLst>
              </a:tr>
              <a:tr h="2934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Benzo(a)</a:t>
                      </a:r>
                      <a:r>
                        <a:rPr lang="en-GB" sz="1600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piren</a:t>
                      </a: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 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(B(a)P)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rok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ng</a:t>
                      </a: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/m</a:t>
                      </a:r>
                      <a:r>
                        <a:rPr lang="pl-PL" sz="1600" baseline="30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6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1,0*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5705892"/>
                  </a:ext>
                </a:extLst>
              </a:tr>
              <a:tr h="53444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Ozon (O</a:t>
                      </a:r>
                      <a:r>
                        <a:rPr lang="pl-PL" sz="1600" baseline="-25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)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8-godz. 3 lata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µg/m</a:t>
                      </a:r>
                      <a:r>
                        <a:rPr lang="pl-PL" sz="1600" baseline="30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120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25 razy</a:t>
                      </a:r>
                      <a:r>
                        <a:rPr lang="pl-PL" sz="16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 (dni)</a:t>
                      </a:r>
                      <a:endParaRPr lang="pl-PL" sz="16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120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18 razy </a:t>
                      </a:r>
                      <a:r>
                        <a:rPr lang="pl-PL" sz="16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(dni) w roku uśrednione do 3 lat</a:t>
                      </a:r>
                      <a:endParaRPr lang="pl-PL" sz="16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/>
                        <a:cs typeface="Arial Unicode MS"/>
                      </a:endParaRPr>
                    </a:p>
                  </a:txBody>
                  <a:tcPr marL="48655" marR="486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0572946"/>
                  </a:ext>
                </a:extLst>
              </a:tr>
            </a:tbl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E8D04F69-1A3D-4C5F-91B6-9A3C48AC3C46}"/>
              </a:ext>
            </a:extLst>
          </p:cNvPr>
          <p:cNvSpPr txBox="1"/>
          <p:nvPr/>
        </p:nvSpPr>
        <p:spPr>
          <a:xfrm>
            <a:off x="360480" y="6590251"/>
            <a:ext cx="5578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* Do osiągnięcia do 11.12.2026 r.</a:t>
            </a:r>
          </a:p>
        </p:txBody>
      </p:sp>
    </p:spTree>
    <p:extLst>
      <p:ext uri="{BB962C8B-B14F-4D97-AF65-F5344CB8AC3E}">
        <p14:creationId xmlns:p14="http://schemas.microsoft.com/office/powerpoint/2010/main" val="620459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1BB293C2-B32C-42B5-92DB-88E330484E59}"/>
              </a:ext>
            </a:extLst>
          </p:cNvPr>
          <p:cNvSpPr txBox="1"/>
          <p:nvPr/>
        </p:nvSpPr>
        <p:spPr>
          <a:xfrm>
            <a:off x="3568484" y="595182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8E6141A7-D13B-44A6-8395-449CE2DBD3ED}"/>
              </a:ext>
            </a:extLst>
          </p:cNvPr>
          <p:cNvSpPr/>
          <p:nvPr/>
        </p:nvSpPr>
        <p:spPr>
          <a:xfrm>
            <a:off x="507506" y="1350911"/>
            <a:ext cx="111769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Porównanie wyników rocznej oceny jakości powietrza za rok 2024</a:t>
            </a:r>
            <a:br>
              <a:rPr lang="pl-PL" sz="2400" b="1" dirty="0"/>
            </a:br>
            <a:r>
              <a:rPr lang="pl-PL" sz="2400" b="1" dirty="0"/>
              <a:t> wg aktualnych i nowych </a:t>
            </a:r>
            <a:r>
              <a:rPr lang="pl-PL" sz="2400" b="1" dirty="0" err="1"/>
              <a:t>kryteriow</a:t>
            </a:r>
            <a:r>
              <a:rPr lang="pl-PL" sz="2400" b="1" dirty="0"/>
              <a:t> jakości powietrza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89EC290E-2415-46B8-9EB3-7A83C2C7FD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5684206"/>
              </p:ext>
            </p:extLst>
          </p:nvPr>
        </p:nvGraphicFramePr>
        <p:xfrm>
          <a:off x="1030614" y="2617230"/>
          <a:ext cx="10021276" cy="1180536"/>
        </p:xfrm>
        <a:graphic>
          <a:graphicData uri="http://schemas.openxmlformats.org/drawingml/2006/table">
            <a:tbl>
              <a:tblPr firstRow="1" firstCol="1" bandRow="1"/>
              <a:tblGrid>
                <a:gridCol w="1777112">
                  <a:extLst>
                    <a:ext uri="{9D8B030D-6E8A-4147-A177-3AD203B41FA5}">
                      <a16:colId xmlns:a16="http://schemas.microsoft.com/office/drawing/2014/main" val="3164716439"/>
                    </a:ext>
                  </a:extLst>
                </a:gridCol>
                <a:gridCol w="677890">
                  <a:extLst>
                    <a:ext uri="{9D8B030D-6E8A-4147-A177-3AD203B41FA5}">
                      <a16:colId xmlns:a16="http://schemas.microsoft.com/office/drawing/2014/main" val="1087238246"/>
                    </a:ext>
                  </a:extLst>
                </a:gridCol>
                <a:gridCol w="696690">
                  <a:extLst>
                    <a:ext uri="{9D8B030D-6E8A-4147-A177-3AD203B41FA5}">
                      <a16:colId xmlns:a16="http://schemas.microsoft.com/office/drawing/2014/main" val="4102379079"/>
                    </a:ext>
                  </a:extLst>
                </a:gridCol>
                <a:gridCol w="712172">
                  <a:extLst>
                    <a:ext uri="{9D8B030D-6E8A-4147-A177-3AD203B41FA5}">
                      <a16:colId xmlns:a16="http://schemas.microsoft.com/office/drawing/2014/main" val="798617804"/>
                    </a:ext>
                  </a:extLst>
                </a:gridCol>
                <a:gridCol w="650244">
                  <a:extLst>
                    <a:ext uri="{9D8B030D-6E8A-4147-A177-3AD203B41FA5}">
                      <a16:colId xmlns:a16="http://schemas.microsoft.com/office/drawing/2014/main" val="3795667362"/>
                    </a:ext>
                  </a:extLst>
                </a:gridCol>
                <a:gridCol w="630339">
                  <a:extLst>
                    <a:ext uri="{9D8B030D-6E8A-4147-A177-3AD203B41FA5}">
                      <a16:colId xmlns:a16="http://schemas.microsoft.com/office/drawing/2014/main" val="76507083"/>
                    </a:ext>
                  </a:extLst>
                </a:gridCol>
                <a:gridCol w="774100">
                  <a:extLst>
                    <a:ext uri="{9D8B030D-6E8A-4147-A177-3AD203B41FA5}">
                      <a16:colId xmlns:a16="http://schemas.microsoft.com/office/drawing/2014/main" val="2555448701"/>
                    </a:ext>
                  </a:extLst>
                </a:gridCol>
                <a:gridCol w="635868">
                  <a:extLst>
                    <a:ext uri="{9D8B030D-6E8A-4147-A177-3AD203B41FA5}">
                      <a16:colId xmlns:a16="http://schemas.microsoft.com/office/drawing/2014/main" val="2244008129"/>
                    </a:ext>
                  </a:extLst>
                </a:gridCol>
                <a:gridCol w="629232">
                  <a:extLst>
                    <a:ext uri="{9D8B030D-6E8A-4147-A177-3AD203B41FA5}">
                      <a16:colId xmlns:a16="http://schemas.microsoft.com/office/drawing/2014/main" val="508634433"/>
                    </a:ext>
                  </a:extLst>
                </a:gridCol>
                <a:gridCol w="635868">
                  <a:extLst>
                    <a:ext uri="{9D8B030D-6E8A-4147-A177-3AD203B41FA5}">
                      <a16:colId xmlns:a16="http://schemas.microsoft.com/office/drawing/2014/main" val="265140823"/>
                    </a:ext>
                  </a:extLst>
                </a:gridCol>
                <a:gridCol w="619280">
                  <a:extLst>
                    <a:ext uri="{9D8B030D-6E8A-4147-A177-3AD203B41FA5}">
                      <a16:colId xmlns:a16="http://schemas.microsoft.com/office/drawing/2014/main" val="1865005623"/>
                    </a:ext>
                  </a:extLst>
                </a:gridCol>
                <a:gridCol w="750877">
                  <a:extLst>
                    <a:ext uri="{9D8B030D-6E8A-4147-A177-3AD203B41FA5}">
                      <a16:colId xmlns:a16="http://schemas.microsoft.com/office/drawing/2014/main" val="2737068159"/>
                    </a:ext>
                  </a:extLst>
                </a:gridCol>
                <a:gridCol w="831604">
                  <a:extLst>
                    <a:ext uri="{9D8B030D-6E8A-4147-A177-3AD203B41FA5}">
                      <a16:colId xmlns:a16="http://schemas.microsoft.com/office/drawing/2014/main" val="1016322652"/>
                    </a:ext>
                  </a:extLst>
                </a:gridCol>
              </a:tblGrid>
              <a:tr h="53803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Nazwa  strefy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</a:t>
                      </a:r>
                      <a:r>
                        <a:rPr lang="pl-PL" sz="1600" b="1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r>
                        <a:rPr lang="pl-PL" sz="1600" b="1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pl-PL" sz="1600" b="1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</a:t>
                      </a:r>
                      <a:r>
                        <a:rPr lang="pl-PL" sz="1600" b="1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lang="pl-PL" sz="1600" b="1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PM10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Pb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As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Cd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Ni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B(a)P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PM2,5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4242221"/>
                  </a:ext>
                </a:extLst>
              </a:tr>
              <a:tr h="32125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miasto Opole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endParaRPr lang="pl-PL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A1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2015001"/>
                  </a:ext>
                </a:extLst>
              </a:tr>
              <a:tr h="32125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strefa opolska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endParaRPr lang="pl-PL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A1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4054828"/>
                  </a:ext>
                </a:extLst>
              </a:tr>
            </a:tbl>
          </a:graphicData>
        </a:graphic>
      </p:graphicFrame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B389E319-7364-4A8A-98B2-6A23DCD140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4290959"/>
              </p:ext>
            </p:extLst>
          </p:nvPr>
        </p:nvGraphicFramePr>
        <p:xfrm>
          <a:off x="1030614" y="4653320"/>
          <a:ext cx="10021276" cy="1164811"/>
        </p:xfrm>
        <a:graphic>
          <a:graphicData uri="http://schemas.openxmlformats.org/drawingml/2006/table">
            <a:tbl>
              <a:tblPr firstRow="1" firstCol="1" bandRow="1"/>
              <a:tblGrid>
                <a:gridCol w="1777112">
                  <a:extLst>
                    <a:ext uri="{9D8B030D-6E8A-4147-A177-3AD203B41FA5}">
                      <a16:colId xmlns:a16="http://schemas.microsoft.com/office/drawing/2014/main" val="3851720400"/>
                    </a:ext>
                  </a:extLst>
                </a:gridCol>
                <a:gridCol w="677890">
                  <a:extLst>
                    <a:ext uri="{9D8B030D-6E8A-4147-A177-3AD203B41FA5}">
                      <a16:colId xmlns:a16="http://schemas.microsoft.com/office/drawing/2014/main" val="1496620036"/>
                    </a:ext>
                  </a:extLst>
                </a:gridCol>
                <a:gridCol w="696690">
                  <a:extLst>
                    <a:ext uri="{9D8B030D-6E8A-4147-A177-3AD203B41FA5}">
                      <a16:colId xmlns:a16="http://schemas.microsoft.com/office/drawing/2014/main" val="439391390"/>
                    </a:ext>
                  </a:extLst>
                </a:gridCol>
                <a:gridCol w="712172">
                  <a:extLst>
                    <a:ext uri="{9D8B030D-6E8A-4147-A177-3AD203B41FA5}">
                      <a16:colId xmlns:a16="http://schemas.microsoft.com/office/drawing/2014/main" val="1722366166"/>
                    </a:ext>
                  </a:extLst>
                </a:gridCol>
                <a:gridCol w="650244">
                  <a:extLst>
                    <a:ext uri="{9D8B030D-6E8A-4147-A177-3AD203B41FA5}">
                      <a16:colId xmlns:a16="http://schemas.microsoft.com/office/drawing/2014/main" val="393882435"/>
                    </a:ext>
                  </a:extLst>
                </a:gridCol>
                <a:gridCol w="630338">
                  <a:extLst>
                    <a:ext uri="{9D8B030D-6E8A-4147-A177-3AD203B41FA5}">
                      <a16:colId xmlns:a16="http://schemas.microsoft.com/office/drawing/2014/main" val="36223380"/>
                    </a:ext>
                  </a:extLst>
                </a:gridCol>
                <a:gridCol w="774100">
                  <a:extLst>
                    <a:ext uri="{9D8B030D-6E8A-4147-A177-3AD203B41FA5}">
                      <a16:colId xmlns:a16="http://schemas.microsoft.com/office/drawing/2014/main" val="3051891023"/>
                    </a:ext>
                  </a:extLst>
                </a:gridCol>
                <a:gridCol w="635868">
                  <a:extLst>
                    <a:ext uri="{9D8B030D-6E8A-4147-A177-3AD203B41FA5}">
                      <a16:colId xmlns:a16="http://schemas.microsoft.com/office/drawing/2014/main" val="1635741902"/>
                    </a:ext>
                  </a:extLst>
                </a:gridCol>
                <a:gridCol w="629233">
                  <a:extLst>
                    <a:ext uri="{9D8B030D-6E8A-4147-A177-3AD203B41FA5}">
                      <a16:colId xmlns:a16="http://schemas.microsoft.com/office/drawing/2014/main" val="1272675717"/>
                    </a:ext>
                  </a:extLst>
                </a:gridCol>
                <a:gridCol w="635868">
                  <a:extLst>
                    <a:ext uri="{9D8B030D-6E8A-4147-A177-3AD203B41FA5}">
                      <a16:colId xmlns:a16="http://schemas.microsoft.com/office/drawing/2014/main" val="581009621"/>
                    </a:ext>
                  </a:extLst>
                </a:gridCol>
                <a:gridCol w="619280">
                  <a:extLst>
                    <a:ext uri="{9D8B030D-6E8A-4147-A177-3AD203B41FA5}">
                      <a16:colId xmlns:a16="http://schemas.microsoft.com/office/drawing/2014/main" val="556673345"/>
                    </a:ext>
                  </a:extLst>
                </a:gridCol>
                <a:gridCol w="750877">
                  <a:extLst>
                    <a:ext uri="{9D8B030D-6E8A-4147-A177-3AD203B41FA5}">
                      <a16:colId xmlns:a16="http://schemas.microsoft.com/office/drawing/2014/main" val="4127323008"/>
                    </a:ext>
                  </a:extLst>
                </a:gridCol>
                <a:gridCol w="831604">
                  <a:extLst>
                    <a:ext uri="{9D8B030D-6E8A-4147-A177-3AD203B41FA5}">
                      <a16:colId xmlns:a16="http://schemas.microsoft.com/office/drawing/2014/main" val="1625370154"/>
                    </a:ext>
                  </a:extLst>
                </a:gridCol>
              </a:tblGrid>
              <a:tr h="5394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Nazwa  strefy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</a:t>
                      </a:r>
                      <a:r>
                        <a:rPr lang="pl-PL" sz="1600" b="1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r>
                        <a:rPr lang="pl-PL" sz="1600" b="1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pl-PL" sz="1600" b="1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</a:t>
                      </a:r>
                      <a:r>
                        <a:rPr lang="pl-PL" sz="1600" b="1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lang="pl-PL" sz="1600" b="1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PM10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Pb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As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Cd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Ni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B(a)P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PM2,5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033761"/>
                  </a:ext>
                </a:extLst>
              </a:tr>
              <a:tr h="3126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miasto Opole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endParaRPr lang="pl-PL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endParaRPr lang="pl-PL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endParaRPr lang="pl-PL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endParaRPr lang="pl-PL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5329799"/>
                  </a:ext>
                </a:extLst>
              </a:tr>
              <a:tr h="3126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strefa opolska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endParaRPr lang="pl-PL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endParaRPr lang="pl-PL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endParaRPr lang="pl-PL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endParaRPr lang="pl-PL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endParaRPr lang="pl-PL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844638"/>
                  </a:ext>
                </a:extLst>
              </a:tr>
            </a:tbl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id="{5D378B4C-BC73-4E7E-A310-0B7EC3116A9E}"/>
              </a:ext>
            </a:extLst>
          </p:cNvPr>
          <p:cNvSpPr txBox="1"/>
          <p:nvPr/>
        </p:nvSpPr>
        <p:spPr>
          <a:xfrm>
            <a:off x="1699838" y="2228207"/>
            <a:ext cx="9070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/>
              <a:t>Klasyfikacja stref z uwzględnieniem </a:t>
            </a:r>
            <a:r>
              <a:rPr lang="pl-PL" sz="2000" b="1" dirty="0"/>
              <a:t>aktualnych kryteriów </a:t>
            </a:r>
            <a:r>
              <a:rPr lang="pl-PL" sz="2000" dirty="0"/>
              <a:t>–</a:t>
            </a:r>
            <a:r>
              <a:rPr lang="pl-PL" sz="2000" b="1" dirty="0"/>
              <a:t> </a:t>
            </a:r>
            <a:r>
              <a:rPr lang="pl-PL" sz="2000" dirty="0"/>
              <a:t>ochrona zdrowia ludzi 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B53E8661-9BCA-4AB6-8C76-CF632A1FFA94}"/>
              </a:ext>
            </a:extLst>
          </p:cNvPr>
          <p:cNvSpPr txBox="1"/>
          <p:nvPr/>
        </p:nvSpPr>
        <p:spPr>
          <a:xfrm>
            <a:off x="926963" y="4259563"/>
            <a:ext cx="10234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rgbClr val="000000"/>
                </a:solidFill>
                <a:latin typeface="Calibri" panose="020F0502020204030204" pitchFamily="34" charset="0"/>
              </a:rPr>
              <a:t>Klasyfikacja stref z uwzględnieniem </a:t>
            </a: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kryteriów Dyrektywy AAQD</a:t>
            </a:r>
            <a:r>
              <a:rPr lang="pl-PL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pl-PL" sz="2000" dirty="0"/>
              <a:t>–</a:t>
            </a:r>
            <a:r>
              <a:rPr lang="pl-PL" sz="2000" dirty="0">
                <a:solidFill>
                  <a:srgbClr val="000000"/>
                </a:solidFill>
                <a:latin typeface="Calibri" panose="020F0502020204030204" pitchFamily="34" charset="0"/>
              </a:rPr>
              <a:t> ochrona zdrowia ludzi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711859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DE6649D-14D1-4E75-A77F-A49344E3384B}"/>
              </a:ext>
            </a:extLst>
          </p:cNvPr>
          <p:cNvSpPr txBox="1"/>
          <p:nvPr/>
        </p:nvSpPr>
        <p:spPr>
          <a:xfrm>
            <a:off x="10088594" y="6514138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BD75081F-03F9-457C-ABB5-9A3BA5DF799A}"/>
              </a:ext>
            </a:extLst>
          </p:cNvPr>
          <p:cNvSpPr/>
          <p:nvPr/>
        </p:nvSpPr>
        <p:spPr>
          <a:xfrm>
            <a:off x="-136354" y="1113016"/>
            <a:ext cx="966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Portal Jakości Powietrza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D20577DB-6523-4E00-851B-57E864D0805A}"/>
              </a:ext>
            </a:extLst>
          </p:cNvPr>
          <p:cNvSpPr/>
          <p:nvPr/>
        </p:nvSpPr>
        <p:spPr>
          <a:xfrm>
            <a:off x="6386731" y="1160086"/>
            <a:ext cx="4161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/>
              <a:t>(https://powietrze.gios.gov.pl/pjp/home)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C77B7D9-7A30-42D5-9A32-82F85DC559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" t="15810" r="50872" b="6656"/>
          <a:stretch/>
        </p:blipFill>
        <p:spPr>
          <a:xfrm>
            <a:off x="390198" y="1641397"/>
            <a:ext cx="5570289" cy="2496933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D5503D6-A320-4A47-89DE-DDA40950BD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831" r="50734" b="7635"/>
          <a:stretch/>
        </p:blipFill>
        <p:spPr>
          <a:xfrm>
            <a:off x="6041252" y="1599452"/>
            <a:ext cx="5686228" cy="2516864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5BDD893A-3577-4F18-B4AA-160C8D3B7D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2" t="15076" r="50448" b="6147"/>
          <a:stretch/>
        </p:blipFill>
        <p:spPr>
          <a:xfrm>
            <a:off x="390198" y="4257394"/>
            <a:ext cx="5570289" cy="2515119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DE21BC22-D291-4EE3-B541-6E18039D2F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88" t="13551" r="50449" b="4455"/>
          <a:stretch/>
        </p:blipFill>
        <p:spPr>
          <a:xfrm>
            <a:off x="6096000" y="4138330"/>
            <a:ext cx="5643241" cy="268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5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DE6649D-14D1-4E75-A77F-A49344E3384B}"/>
              </a:ext>
            </a:extLst>
          </p:cNvPr>
          <p:cNvSpPr txBox="1"/>
          <p:nvPr/>
        </p:nvSpPr>
        <p:spPr>
          <a:xfrm>
            <a:off x="10088594" y="6514138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BD75081F-03F9-457C-ABB5-9A3BA5DF799A}"/>
              </a:ext>
            </a:extLst>
          </p:cNvPr>
          <p:cNvSpPr/>
          <p:nvPr/>
        </p:nvSpPr>
        <p:spPr>
          <a:xfrm>
            <a:off x="1208902" y="1212396"/>
            <a:ext cx="9664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Aplikacja mobilna „Jakość powietrza w Polsce”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BAA80E8-777C-4A7B-B4A9-F4711C3753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2"/>
          <a:stretch/>
        </p:blipFill>
        <p:spPr>
          <a:xfrm>
            <a:off x="1068475" y="1881941"/>
            <a:ext cx="2134923" cy="458429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325C737-B538-483D-89E4-E44D69A467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3"/>
          <a:stretch/>
        </p:blipFill>
        <p:spPr>
          <a:xfrm>
            <a:off x="3659399" y="1881941"/>
            <a:ext cx="2121545" cy="4584296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4DE692BA-35A7-42F4-9F3F-9B0170C91E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4"/>
          <a:stretch/>
        </p:blipFill>
        <p:spPr>
          <a:xfrm>
            <a:off x="6250284" y="1881941"/>
            <a:ext cx="2121545" cy="4589877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A75965C4-F8AD-4670-8670-7CA8834248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4"/>
          <a:stretch/>
        </p:blipFill>
        <p:spPr>
          <a:xfrm>
            <a:off x="8841169" y="1881942"/>
            <a:ext cx="2121545" cy="458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181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F2D4599-64AB-4F2C-A053-AC80FC3657C0}"/>
              </a:ext>
            </a:extLst>
          </p:cNvPr>
          <p:cNvSpPr txBox="1"/>
          <p:nvPr/>
        </p:nvSpPr>
        <p:spPr>
          <a:xfrm>
            <a:off x="3394958" y="2489543"/>
            <a:ext cx="5292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/>
              <a:t>Dziękuję za uwagę 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205FA8C-803E-44B9-97DF-A8FE036C39A7}"/>
              </a:ext>
            </a:extLst>
          </p:cNvPr>
          <p:cNvSpPr txBox="1"/>
          <p:nvPr/>
        </p:nvSpPr>
        <p:spPr>
          <a:xfrm>
            <a:off x="390060" y="6011866"/>
            <a:ext cx="11176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Źródło danych: Państwowy Monitoring Środowiska – Główny Inspektorat Ochrony Środowiska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E21E5F3-1267-4626-86FE-E575A1EA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F3BC531-1C87-450D-8B9D-D8575FBBF2BB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E364118-6676-4389-A705-FB93DA134E1A}"/>
              </a:ext>
            </a:extLst>
          </p:cNvPr>
          <p:cNvSpPr txBox="1"/>
          <p:nvPr/>
        </p:nvSpPr>
        <p:spPr>
          <a:xfrm>
            <a:off x="5978553" y="3918471"/>
            <a:ext cx="53689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Główny Inspektorat Ochrony Środowiska</a:t>
            </a:r>
          </a:p>
          <a:p>
            <a:r>
              <a:rPr lang="pl-PL" dirty="0"/>
              <a:t>Departament Monitoringu Środowiska</a:t>
            </a:r>
          </a:p>
          <a:p>
            <a:r>
              <a:rPr lang="pl-PL" dirty="0"/>
              <a:t>Regionalny Wydział Monitoringu Środowiska w Opolu</a:t>
            </a:r>
          </a:p>
          <a:p>
            <a:r>
              <a:rPr lang="pl-PL" dirty="0"/>
              <a:t>ul. Nysy Łużyckiej 42, 45-035 Opole</a:t>
            </a:r>
          </a:p>
          <a:p>
            <a:r>
              <a:rPr lang="pl-PL" dirty="0"/>
              <a:t>rwmsopole@gios.gov.pl</a:t>
            </a:r>
          </a:p>
        </p:txBody>
      </p:sp>
    </p:spTree>
    <p:extLst>
      <p:ext uri="{BB962C8B-B14F-4D97-AF65-F5344CB8AC3E}">
        <p14:creationId xmlns:p14="http://schemas.microsoft.com/office/powerpoint/2010/main" val="192788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A3388167-C153-4E81-8386-BF2A5DBC9E59}"/>
              </a:ext>
            </a:extLst>
          </p:cNvPr>
          <p:cNvSpPr/>
          <p:nvPr/>
        </p:nvSpPr>
        <p:spPr>
          <a:xfrm>
            <a:off x="2116816" y="1334219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Podział województwa opolskiego na strefy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AB86D021-42C4-4BDD-8EF6-8F3B1D70CB7A}"/>
              </a:ext>
            </a:extLst>
          </p:cNvPr>
          <p:cNvSpPr/>
          <p:nvPr/>
        </p:nvSpPr>
        <p:spPr>
          <a:xfrm>
            <a:off x="5832894" y="2811853"/>
            <a:ext cx="57384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tx1"/>
              </a:buClr>
            </a:pPr>
            <a:r>
              <a:rPr lang="pl-PL" sz="2000" dirty="0"/>
              <a:t>Podział województwa opolskiego na strefy:</a:t>
            </a:r>
          </a:p>
          <a:p>
            <a:pPr algn="just">
              <a:buClr>
                <a:schemeClr val="tx1"/>
              </a:buClr>
            </a:pPr>
            <a:endParaRPr lang="pl-PL" sz="2000" dirty="0"/>
          </a:p>
          <a:p>
            <a:pPr marL="342900" indent="-342900" algn="just">
              <a:buClr>
                <a:schemeClr val="tx1"/>
              </a:buClr>
              <a:buFontTx/>
              <a:buChar char="-"/>
            </a:pPr>
            <a:r>
              <a:rPr lang="pl-PL" sz="2000" dirty="0"/>
              <a:t>miasto Opole,</a:t>
            </a:r>
          </a:p>
          <a:p>
            <a:pPr lvl="1" algn="just">
              <a:buClr>
                <a:schemeClr val="tx1"/>
              </a:buClr>
            </a:pPr>
            <a:endParaRPr lang="pl-PL" sz="2000" dirty="0"/>
          </a:p>
          <a:p>
            <a:pPr marL="342900" indent="-342900">
              <a:buClr>
                <a:schemeClr val="tx1"/>
              </a:buClr>
              <a:buFontTx/>
              <a:buChar char="-"/>
            </a:pPr>
            <a:r>
              <a:rPr lang="pl-PL" sz="2000" dirty="0"/>
              <a:t>strefa opolska – obejmującą pozostały obszar województwa.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B910F2F-5810-427F-B21C-C51336557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6" y="2298800"/>
            <a:ext cx="5251637" cy="371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69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F7B830F2-1D4E-4209-9607-D84697601903}"/>
              </a:ext>
            </a:extLst>
          </p:cNvPr>
          <p:cNvSpPr/>
          <p:nvPr/>
        </p:nvSpPr>
        <p:spPr>
          <a:xfrm>
            <a:off x="452761" y="427565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96FFA0C7-6C2D-495A-8BD8-0044FE737F37}"/>
              </a:ext>
            </a:extLst>
          </p:cNvPr>
          <p:cNvSpPr/>
          <p:nvPr/>
        </p:nvSpPr>
        <p:spPr>
          <a:xfrm>
            <a:off x="658179" y="2596004"/>
            <a:ext cx="76871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l-PL" sz="2000" b="1" dirty="0">
                <a:cs typeface="Arial" panose="020B0604020202020204" pitchFamily="34" charset="0"/>
              </a:rPr>
              <a:t>Opole, Os. Armii Krajowej </a:t>
            </a:r>
            <a:r>
              <a:rPr lang="pl-PL" sz="2000" dirty="0">
                <a:cs typeface="Arial" panose="020B0604020202020204" pitchFamily="34" charset="0"/>
              </a:rPr>
              <a:t>– pomiary automatyczne w zakresie benzenu, dwutlenku siarki, dwutlenku azotu i ozonu oraz pomiary manualne w zakresie </a:t>
            </a:r>
            <a:r>
              <a:rPr lang="pl-PL" sz="2000" dirty="0"/>
              <a:t>pyłu zawieszonego PM10 i PM2,5, arsenu, kadmu, niklu, ołowiu, </a:t>
            </a:r>
            <a:r>
              <a:rPr lang="pl-PL" sz="2000" dirty="0" err="1"/>
              <a:t>benzo</a:t>
            </a:r>
            <a:r>
              <a:rPr lang="pl-PL" sz="2000" dirty="0"/>
              <a:t>(a)</a:t>
            </a:r>
            <a:r>
              <a:rPr lang="pl-PL" sz="2000" dirty="0" err="1"/>
              <a:t>pirenu</a:t>
            </a:r>
            <a:r>
              <a:rPr lang="pl-PL" sz="2000" dirty="0"/>
              <a:t>, </a:t>
            </a:r>
            <a:r>
              <a:rPr lang="pl-PL" sz="2000" dirty="0" err="1"/>
              <a:t>benzo</a:t>
            </a:r>
            <a:r>
              <a:rPr lang="pl-PL" sz="2000" dirty="0"/>
              <a:t>(a)antracen, </a:t>
            </a:r>
            <a:r>
              <a:rPr lang="pl-PL" sz="2000" dirty="0" err="1"/>
              <a:t>benzo</a:t>
            </a:r>
            <a:r>
              <a:rPr lang="pl-PL" sz="2000" dirty="0"/>
              <a:t>(b)</a:t>
            </a:r>
            <a:r>
              <a:rPr lang="pl-PL" sz="2000" dirty="0" err="1"/>
              <a:t>fluoranten</a:t>
            </a:r>
            <a:r>
              <a:rPr lang="pl-PL" sz="2000" dirty="0"/>
              <a:t>, </a:t>
            </a:r>
            <a:r>
              <a:rPr lang="pl-PL" sz="2000" dirty="0" err="1"/>
              <a:t>benzo</a:t>
            </a:r>
            <a:r>
              <a:rPr lang="pl-PL" sz="2000" dirty="0"/>
              <a:t>(j)</a:t>
            </a:r>
            <a:r>
              <a:rPr lang="pl-PL" sz="2000" dirty="0" err="1"/>
              <a:t>fluoranten</a:t>
            </a:r>
            <a:r>
              <a:rPr lang="pl-PL" sz="2000" dirty="0"/>
              <a:t>, </a:t>
            </a:r>
            <a:r>
              <a:rPr lang="pl-PL" sz="2000" dirty="0" err="1"/>
              <a:t>benzo</a:t>
            </a:r>
            <a:r>
              <a:rPr lang="pl-PL" sz="2000" dirty="0"/>
              <a:t>(k)</a:t>
            </a:r>
            <a:r>
              <a:rPr lang="pl-PL" sz="2000" dirty="0" err="1"/>
              <a:t>fluoranten</a:t>
            </a:r>
            <a:r>
              <a:rPr lang="pl-PL" sz="2000" dirty="0"/>
              <a:t>, </a:t>
            </a:r>
            <a:r>
              <a:rPr lang="pl-PL" sz="2000" dirty="0" err="1"/>
              <a:t>dibenzo</a:t>
            </a:r>
            <a:r>
              <a:rPr lang="pl-PL" sz="2000" dirty="0"/>
              <a:t>(</a:t>
            </a:r>
            <a:r>
              <a:rPr lang="pl-PL" sz="2000" dirty="0" err="1"/>
              <a:t>a,h</a:t>
            </a:r>
            <a:r>
              <a:rPr lang="pl-PL" sz="2000" dirty="0"/>
              <a:t>)antracen, </a:t>
            </a:r>
            <a:r>
              <a:rPr lang="pl-PL" sz="2000" dirty="0" err="1"/>
              <a:t>indeno</a:t>
            </a:r>
            <a:r>
              <a:rPr lang="pl-PL" sz="2000" dirty="0"/>
              <a:t>(1,2,3-cd)</a:t>
            </a:r>
            <a:r>
              <a:rPr lang="pl-PL" sz="2000" dirty="0" err="1"/>
              <a:t>piren</a:t>
            </a:r>
            <a:r>
              <a:rPr lang="pl-PL" sz="2000" dirty="0"/>
              <a:t>,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l-PL" sz="2000" b="1" dirty="0">
                <a:cs typeface="Arial" panose="020B0604020202020204" pitchFamily="34" charset="0"/>
              </a:rPr>
              <a:t>Opole, ul. Koszyka </a:t>
            </a:r>
            <a:r>
              <a:rPr lang="pl-PL" sz="2000" dirty="0">
                <a:cs typeface="Arial" panose="020B0604020202020204" pitchFamily="34" charset="0"/>
              </a:rPr>
              <a:t>–</a:t>
            </a:r>
            <a:r>
              <a:rPr lang="pl-PL" sz="2000" b="1" dirty="0">
                <a:cs typeface="Arial" panose="020B0604020202020204" pitchFamily="34" charset="0"/>
              </a:rPr>
              <a:t> </a:t>
            </a:r>
            <a:r>
              <a:rPr lang="pl-PL" sz="2000" dirty="0">
                <a:cs typeface="Arial" panose="020B0604020202020204" pitchFamily="34" charset="0"/>
              </a:rPr>
              <a:t>pomiary automatyczne w zakresie pyłu </a:t>
            </a:r>
            <a:r>
              <a:rPr lang="pl-PL" sz="2000" dirty="0"/>
              <a:t>zawieszonego PM10 i PM2,5.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A66B0CB-CEA7-4266-8061-1FFE1290104F}"/>
              </a:ext>
            </a:extLst>
          </p:cNvPr>
          <p:cNvSpPr txBox="1"/>
          <p:nvPr/>
        </p:nvSpPr>
        <p:spPr>
          <a:xfrm>
            <a:off x="8741003" y="5756744"/>
            <a:ext cx="2611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Stacja pomiarowa w Opolu, ul. Koszyka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BF9B9A01-23FD-4F7F-8A46-37239116437E}"/>
              </a:ext>
            </a:extLst>
          </p:cNvPr>
          <p:cNvSpPr/>
          <p:nvPr/>
        </p:nvSpPr>
        <p:spPr>
          <a:xfrm>
            <a:off x="658179" y="1457680"/>
            <a:ext cx="108756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System pomiarowy w województwie opolskim w 2025 roku – strefa miasto Opole</a:t>
            </a:r>
            <a:endParaRPr lang="pl-PL" sz="2400" b="1" baseline="-25000" dirty="0"/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2660A452-1884-41C9-AE80-55ACE8B05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838" y="2174591"/>
            <a:ext cx="2669623" cy="356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09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F7B830F2-1D4E-4209-9607-D84697601903}"/>
              </a:ext>
            </a:extLst>
          </p:cNvPr>
          <p:cNvSpPr/>
          <p:nvPr/>
        </p:nvSpPr>
        <p:spPr>
          <a:xfrm>
            <a:off x="452761" y="427565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96FFA0C7-6C2D-495A-8BD8-0044FE737F37}"/>
              </a:ext>
            </a:extLst>
          </p:cNvPr>
          <p:cNvSpPr/>
          <p:nvPr/>
        </p:nvSpPr>
        <p:spPr>
          <a:xfrm>
            <a:off x="279418" y="2013841"/>
            <a:ext cx="881659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l-PL" sz="1700" b="1" dirty="0"/>
              <a:t>Brzeg, ul. Poprzeczna </a:t>
            </a:r>
            <a:r>
              <a:rPr lang="pl-PL" sz="1700" dirty="0">
                <a:cs typeface="Arial" panose="020B0604020202020204" pitchFamily="34" charset="0"/>
              </a:rPr>
              <a:t>– </a:t>
            </a:r>
            <a:r>
              <a:rPr lang="pl-PL" sz="1700" dirty="0"/>
              <a:t>pomiary automatyczne w zakresie pyłu zawieszonego PM10 i PM2,5 </a:t>
            </a:r>
            <a:br>
              <a:rPr lang="pl-PL" sz="1700" dirty="0"/>
            </a:br>
            <a:r>
              <a:rPr lang="pl-PL" sz="1700" dirty="0"/>
              <a:t>oraz pomiary manualne w zakresie pyłu zawieszonego PM10 oraz </a:t>
            </a:r>
            <a:r>
              <a:rPr lang="pl-PL" sz="1700" dirty="0" err="1"/>
              <a:t>benzo</a:t>
            </a:r>
            <a:r>
              <a:rPr lang="pl-PL" sz="1700" dirty="0"/>
              <a:t>(a)</a:t>
            </a:r>
            <a:r>
              <a:rPr lang="pl-PL" sz="1700" dirty="0" err="1"/>
              <a:t>pirenu</a:t>
            </a:r>
            <a:r>
              <a:rPr lang="pl-PL" sz="1700" dirty="0"/>
              <a:t>,</a:t>
            </a:r>
            <a:endParaRPr lang="pl-PL" sz="1700" b="1" dirty="0"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l-PL" sz="1700" b="1" dirty="0"/>
              <a:t>Głubczyce, ul. Ratuszowa </a:t>
            </a:r>
            <a:r>
              <a:rPr lang="pl-PL" sz="1700" dirty="0">
                <a:cs typeface="Arial" panose="020B0604020202020204" pitchFamily="34" charset="0"/>
              </a:rPr>
              <a:t>– </a:t>
            </a:r>
            <a:r>
              <a:rPr lang="pl-PL" sz="1700" dirty="0"/>
              <a:t>pomiary automatyczne w zakresie pyłu zawieszonego PM10,</a:t>
            </a:r>
            <a:endParaRPr lang="pl-PL" sz="1700" b="1" dirty="0"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l-PL" sz="1700" b="1" dirty="0">
                <a:cs typeface="Arial" panose="020B0604020202020204" pitchFamily="34" charset="0"/>
              </a:rPr>
              <a:t>Kędzierzyn-Koźle, ul. Śmiałego </a:t>
            </a:r>
            <a:r>
              <a:rPr lang="pl-PL" sz="1700" dirty="0">
                <a:cs typeface="Arial" panose="020B0604020202020204" pitchFamily="34" charset="0"/>
              </a:rPr>
              <a:t>– pomiary automatyczne w zakresie </a:t>
            </a:r>
            <a:r>
              <a:rPr lang="pl-PL" sz="1700" dirty="0"/>
              <a:t>benzenu, dwutlenku siarki, dwutlenku azotu, ozonu, tlenku węgla, </a:t>
            </a:r>
            <a:r>
              <a:rPr lang="pl-PL" sz="1700" dirty="0">
                <a:cs typeface="Arial" panose="020B0604020202020204" pitchFamily="34" charset="0"/>
              </a:rPr>
              <a:t>pyłu </a:t>
            </a:r>
            <a:r>
              <a:rPr lang="pl-PL" sz="1700" dirty="0"/>
              <a:t>zawieszonego PM10 i PM2,5 </a:t>
            </a:r>
            <a:br>
              <a:rPr lang="pl-PL" sz="1700" dirty="0"/>
            </a:br>
            <a:r>
              <a:rPr lang="pl-PL" sz="1700" dirty="0"/>
              <a:t>oraz pomiary manualne w zakresie pyłu zawieszonego PM10 i </a:t>
            </a:r>
            <a:r>
              <a:rPr lang="pl-PL" sz="1700" dirty="0" err="1"/>
              <a:t>benzo</a:t>
            </a:r>
            <a:r>
              <a:rPr lang="pl-PL" sz="1700" dirty="0"/>
              <a:t>(a)</a:t>
            </a:r>
            <a:r>
              <a:rPr lang="pl-PL" sz="1700" dirty="0" err="1"/>
              <a:t>pirenu</a:t>
            </a:r>
            <a:r>
              <a:rPr lang="pl-PL" sz="1700" dirty="0"/>
              <a:t>, </a:t>
            </a:r>
            <a:endParaRPr lang="pl-PL" sz="1700" dirty="0"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l-PL" sz="1700" b="1" dirty="0">
                <a:cs typeface="Arial" panose="020B0604020202020204" pitchFamily="34" charset="0"/>
              </a:rPr>
              <a:t>Kędzierzyn-Koźle, ul. Kościuszki </a:t>
            </a:r>
            <a:r>
              <a:rPr lang="pl-PL" sz="1700" dirty="0">
                <a:cs typeface="Arial" panose="020B0604020202020204" pitchFamily="34" charset="0"/>
              </a:rPr>
              <a:t>– </a:t>
            </a:r>
            <a:r>
              <a:rPr lang="pl-PL" sz="1700" dirty="0"/>
              <a:t>pomiary pasywne w zakresie benzenu,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l-PL" sz="1700" b="1" dirty="0">
                <a:cs typeface="Arial" panose="020B0604020202020204" pitchFamily="34" charset="0"/>
              </a:rPr>
              <a:t>Kędzierzyn-Koźle, ul. Szkolna </a:t>
            </a:r>
            <a:r>
              <a:rPr lang="pl-PL" sz="1700" dirty="0">
                <a:cs typeface="Arial" panose="020B0604020202020204" pitchFamily="34" charset="0"/>
              </a:rPr>
              <a:t>– </a:t>
            </a:r>
            <a:r>
              <a:rPr lang="pl-PL" sz="1700" dirty="0"/>
              <a:t>pomiary pasywne w zakresie benzenu,</a:t>
            </a:r>
            <a:endParaRPr lang="pl-PL" sz="1700" b="1" dirty="0"/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l-PL" sz="1700" b="1" dirty="0"/>
              <a:t>Krapkowice, ul. 3 Maja </a:t>
            </a:r>
            <a:r>
              <a:rPr lang="pl-PL" sz="1700" dirty="0">
                <a:cs typeface="Arial" panose="020B0604020202020204" pitchFamily="34" charset="0"/>
              </a:rPr>
              <a:t>– </a:t>
            </a:r>
            <a:r>
              <a:rPr lang="pl-PL" sz="1700" dirty="0"/>
              <a:t>pomiary automatyczne w zakresie pyłu zawieszonego PM10,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l-PL" sz="1700" b="1" dirty="0"/>
              <a:t>Nysa, ul. Rodziewiczówny </a:t>
            </a:r>
            <a:r>
              <a:rPr lang="pl-PL" sz="1700" dirty="0">
                <a:cs typeface="Arial" panose="020B0604020202020204" pitchFamily="34" charset="0"/>
              </a:rPr>
              <a:t>– pomiary automatyczne w zakresie pyłu </a:t>
            </a:r>
            <a:r>
              <a:rPr lang="pl-PL" sz="1700" dirty="0"/>
              <a:t>zawieszonego PM10,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l-PL" sz="1700" b="1" dirty="0"/>
              <a:t>Olesno, ul. Słowackiego </a:t>
            </a:r>
            <a:r>
              <a:rPr lang="pl-PL" sz="1700" dirty="0">
                <a:cs typeface="Arial" panose="020B0604020202020204" pitchFamily="34" charset="0"/>
              </a:rPr>
              <a:t>– pomiary automatyczne w zakresie pyłu </a:t>
            </a:r>
            <a:r>
              <a:rPr lang="pl-PL" sz="1700" dirty="0"/>
              <a:t>zawieszonego PM10, dwutlenku azotu oraz ozonu,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l-PL" sz="1700" b="1" dirty="0">
                <a:cs typeface="Arial" panose="020B0604020202020204" pitchFamily="34" charset="0"/>
              </a:rPr>
              <a:t>Zdzieszowice, ul. Piastów </a:t>
            </a:r>
            <a:r>
              <a:rPr lang="pl-PL" sz="1700" dirty="0">
                <a:cs typeface="Arial" panose="020B0604020202020204" pitchFamily="34" charset="0"/>
              </a:rPr>
              <a:t>–  pomiary automatyczne w zakresie: </a:t>
            </a:r>
            <a:r>
              <a:rPr lang="pl-PL" sz="1700" dirty="0"/>
              <a:t>benzenu i </a:t>
            </a:r>
            <a:r>
              <a:rPr lang="pl-PL" sz="1700" dirty="0">
                <a:cs typeface="Arial" panose="020B0604020202020204" pitchFamily="34" charset="0"/>
              </a:rPr>
              <a:t>pyłu </a:t>
            </a:r>
            <a:r>
              <a:rPr lang="pl-PL" sz="1700" dirty="0"/>
              <a:t>zawieszonego PM10 oraz pomiary manualne w zakresie pyłu zawieszonego PM10 i PM2,5, arsenu, kadmu, niklu, ołowiu oraz </a:t>
            </a:r>
            <a:r>
              <a:rPr lang="pl-PL" sz="1700" dirty="0" err="1"/>
              <a:t>benzo</a:t>
            </a:r>
            <a:r>
              <a:rPr lang="pl-PL" sz="1700" dirty="0"/>
              <a:t>(a)</a:t>
            </a:r>
            <a:r>
              <a:rPr lang="pl-PL" sz="1700" dirty="0" err="1"/>
              <a:t>pirenu</a:t>
            </a:r>
            <a:r>
              <a:rPr lang="pl-PL" sz="1700" dirty="0"/>
              <a:t>.</a:t>
            </a:r>
            <a:endParaRPr lang="pl-PL" sz="1700" dirty="0">
              <a:solidFill>
                <a:srgbClr val="FF0000"/>
              </a:solidFill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17A0AEBE-C404-41C1-A2A5-85838110D2F1}"/>
              </a:ext>
            </a:extLst>
          </p:cNvPr>
          <p:cNvSpPr/>
          <p:nvPr/>
        </p:nvSpPr>
        <p:spPr>
          <a:xfrm>
            <a:off x="1133306" y="1355481"/>
            <a:ext cx="98158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400" b="1" dirty="0"/>
              <a:t>System pomiarowy w województwie opolskim w 2025 roku – strefa opolska</a:t>
            </a:r>
            <a:endParaRPr lang="pl-PL" sz="2400" b="1" baseline="-25000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EB06B660-50E4-458C-AD33-2642C6A11727}"/>
              </a:ext>
            </a:extLst>
          </p:cNvPr>
          <p:cNvSpPr txBox="1"/>
          <p:nvPr/>
        </p:nvSpPr>
        <p:spPr>
          <a:xfrm>
            <a:off x="9181112" y="5928692"/>
            <a:ext cx="26463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Stacja pomiarowa w Kędzierzynie-Koźlu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396D5CD7-84EE-41DB-B85D-A51FDD7AD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17720" y="2543087"/>
            <a:ext cx="3765556" cy="282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23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F7B830F2-1D4E-4209-9607-D84697601903}"/>
              </a:ext>
            </a:extLst>
          </p:cNvPr>
          <p:cNvSpPr/>
          <p:nvPr/>
        </p:nvSpPr>
        <p:spPr>
          <a:xfrm>
            <a:off x="452762" y="444548"/>
            <a:ext cx="11075881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A3388167-C153-4E81-8386-BF2A5DBC9E59}"/>
              </a:ext>
            </a:extLst>
          </p:cNvPr>
          <p:cNvSpPr/>
          <p:nvPr/>
        </p:nvSpPr>
        <p:spPr>
          <a:xfrm>
            <a:off x="1531703" y="1284464"/>
            <a:ext cx="9518834" cy="46166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Stacje pomiarowe w województwie opolskim w 2025 roku</a:t>
            </a:r>
            <a:endParaRPr lang="pl-PL" sz="2400" b="1" baseline="-25000" dirty="0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9FCC91D-3997-421B-9DFF-187B4F0ED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87" y="1978127"/>
            <a:ext cx="5764265" cy="407550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9AA5DDC-4A9D-4871-8553-02E69D42CE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603" y="1896503"/>
            <a:ext cx="5879711" cy="415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76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Wykres 20" descr="Obraz przedstawiający wykres udziałów źródeł emisji  tlenków siarki w województwie opolskim. SOx emisja komunalno-bytowa - 31%, transport drogowy 0,2%, emisja punktowa 69%,  inne źródła &lt;0,1%.">
            <a:extLst>
              <a:ext uri="{FF2B5EF4-FFF2-40B4-BE49-F238E27FC236}">
                <a16:creationId xmlns:a16="http://schemas.microsoft.com/office/drawing/2014/main" id="{9BF00ECF-2AA4-4941-AE8C-EA7A4B1878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737430"/>
              </p:ext>
            </p:extLst>
          </p:nvPr>
        </p:nvGraphicFramePr>
        <p:xfrm>
          <a:off x="345089" y="2149993"/>
          <a:ext cx="2383615" cy="2377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2" name="Wykres 21" descr="Obraz przedstawiający wykres udziałów źródeł emisji tlenków azotu w województwie opolskim. NOx, emisja komunalno-bytowa - 6%, transport drogowy 20%, emisja punktowa 57%, inne źródła 18%.">
            <a:extLst>
              <a:ext uri="{FF2B5EF4-FFF2-40B4-BE49-F238E27FC236}">
                <a16:creationId xmlns:a16="http://schemas.microsoft.com/office/drawing/2014/main" id="{3E6549FC-9837-4A2C-9506-3309661090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0646591"/>
              </p:ext>
            </p:extLst>
          </p:nvPr>
        </p:nvGraphicFramePr>
        <p:xfrm>
          <a:off x="3160693" y="2149993"/>
          <a:ext cx="2383615" cy="2377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4" name="Wykres 23" descr="Obraz przedstawiający wykres udziałów źródeł emisji pyłu zawieszonego PM2,5 w województwie opolskim. PM2,5 emisja komunalno-bytowa - 86%, transport drogowy 5%, emisja punktowa 8%, hałdy i wyrobiska 0,1%, inne źródła 2%.">
            <a:extLst>
              <a:ext uri="{FF2B5EF4-FFF2-40B4-BE49-F238E27FC236}">
                <a16:creationId xmlns:a16="http://schemas.microsoft.com/office/drawing/2014/main" id="{2DBAE796-94CA-4D31-9AC4-796F4D4769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5061179"/>
              </p:ext>
            </p:extLst>
          </p:nvPr>
        </p:nvGraphicFramePr>
        <p:xfrm>
          <a:off x="332815" y="4329386"/>
          <a:ext cx="2383614" cy="2327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" name="Wykres 25" descr="Obraz przedstawiający wykres udziałów źródeł emisji benzo(a)pirenu w województwie opolskim. B(a)P emisja komunalno-bytowa - 94%, transport drogowy 0,3%, emisja punktowa 6%, inne źródła &lt;0,1%.">
            <a:extLst>
              <a:ext uri="{FF2B5EF4-FFF2-40B4-BE49-F238E27FC236}">
                <a16:creationId xmlns:a16="http://schemas.microsoft.com/office/drawing/2014/main" id="{7E1D867A-6D40-4B3F-B0CB-B44B0800B9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0872786"/>
              </p:ext>
            </p:extLst>
          </p:nvPr>
        </p:nvGraphicFramePr>
        <p:xfrm>
          <a:off x="2796400" y="4297784"/>
          <a:ext cx="4292119" cy="2344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3" name="Wykres 22" descr="Obraz przedstawiający wykres udziałów źródeł emisji pyłu zawieszonego PM10 w województwie opolskim. PM10 emisja komunalno-bytowa - 67%, transport drogowy 6%, emisja punktowa 9%, hałdy i wyrobiska 0,1%, inne źródła 18%.">
            <a:extLst>
              <a:ext uri="{FF2B5EF4-FFF2-40B4-BE49-F238E27FC236}">
                <a16:creationId xmlns:a16="http://schemas.microsoft.com/office/drawing/2014/main" id="{2ACB0193-D909-4EDB-944A-D6AF1D8BCB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545581"/>
              </p:ext>
            </p:extLst>
          </p:nvPr>
        </p:nvGraphicFramePr>
        <p:xfrm>
          <a:off x="5841290" y="2149993"/>
          <a:ext cx="2383615" cy="2377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Prostokąt 6">
            <a:extLst>
              <a:ext uri="{FF2B5EF4-FFF2-40B4-BE49-F238E27FC236}">
                <a16:creationId xmlns:a16="http://schemas.microsoft.com/office/drawing/2014/main" id="{F7B830F2-1D4E-4209-9607-D84697601903}"/>
              </a:ext>
            </a:extLst>
          </p:cNvPr>
          <p:cNvSpPr/>
          <p:nvPr/>
        </p:nvSpPr>
        <p:spPr>
          <a:xfrm>
            <a:off x="692861" y="462026"/>
            <a:ext cx="11176985" cy="513766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823" y="201438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9078C42C-C670-49B5-A054-6374133A099B}"/>
              </a:ext>
            </a:extLst>
          </p:cNvPr>
          <p:cNvSpPr/>
          <p:nvPr/>
        </p:nvSpPr>
        <p:spPr>
          <a:xfrm>
            <a:off x="7237988" y="2524140"/>
            <a:ext cx="460892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dirty="0"/>
              <a:t>Głównym źródłem zanieczyszczenia powietrza w województwie opolskim jest emisja antropogeniczna pochodząca </a:t>
            </a:r>
            <a:br>
              <a:rPr lang="pl-PL" sz="2000" dirty="0"/>
            </a:br>
            <a:r>
              <a:rPr lang="pl-PL" sz="2000" dirty="0"/>
              <a:t>z sektora komunalno-bytowego (emisja powierzchniowa), mniejszy udział stanowią emisje z transportu (emisja liniowa) oraz działalności przemysłowej (emisja punktowa). </a:t>
            </a:r>
          </a:p>
          <a:p>
            <a:pPr algn="just"/>
            <a:r>
              <a:rPr lang="pl-PL" sz="2000" dirty="0"/>
              <a:t>Znaczący udział w stężeniach zanieczyszczeń w powietrzu na obszarze województwa ma ich napływ z obszaru Polski oraz Europy.</a:t>
            </a:r>
          </a:p>
        </p:txBody>
      </p:sp>
      <p:sp>
        <p:nvSpPr>
          <p:cNvPr id="16" name="Tytuł 1">
            <a:extLst>
              <a:ext uri="{FF2B5EF4-FFF2-40B4-BE49-F238E27FC236}">
                <a16:creationId xmlns:a16="http://schemas.microsoft.com/office/drawing/2014/main" id="{4B738F94-43AD-4568-A472-178985228478}"/>
              </a:ext>
            </a:extLst>
          </p:cNvPr>
          <p:cNvSpPr txBox="1">
            <a:spLocks/>
          </p:cNvSpPr>
          <p:nvPr/>
        </p:nvSpPr>
        <p:spPr bwMode="auto">
          <a:xfrm>
            <a:off x="372035" y="1351838"/>
            <a:ext cx="11447929" cy="109249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pl-PL" altLang="pl-PL" sz="2400" b="1" dirty="0">
                <a:latin typeface="+mn-lt"/>
              </a:rPr>
              <a:t>Udziały źródeł emisji w poszczególnych zanieczyszczeniach powietrza </a:t>
            </a:r>
            <a:br>
              <a:rPr lang="pl-PL" altLang="pl-PL" sz="2400" b="1" dirty="0">
                <a:latin typeface="+mn-lt"/>
              </a:rPr>
            </a:br>
            <a:r>
              <a:rPr lang="pl-PL" altLang="pl-PL" sz="2400" b="1" dirty="0">
                <a:latin typeface="+mn-lt"/>
              </a:rPr>
              <a:t>w województwie opolskim </a:t>
            </a:r>
            <a:r>
              <a:rPr lang="pl-PL" altLang="pl-PL" sz="2000" dirty="0">
                <a:latin typeface="+mn-lt"/>
              </a:rPr>
              <a:t>(źródło danych: KOBIZE)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54BBCB00-E8E0-43B7-9E7B-2DC5CB700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1126BE29-018B-4063-9A47-32EE6A9C8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91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FB5BB2F9-0871-4942-8BA1-435C63699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18" name="Wykres 17" descr="Obraz przedstawiający wykres udziałów źródeł emisji  tlenków siarki w województwie opolskim. SOx emisja komunalno-bytowa - 40%, transport drogowy 0,2%, emisja punktowa 60%,  inne źródła &lt;0,1%.">
            <a:extLst>
              <a:ext uri="{FF2B5EF4-FFF2-40B4-BE49-F238E27FC236}">
                <a16:creationId xmlns:a16="http://schemas.microsoft.com/office/drawing/2014/main" id="{CB6D9FA7-221B-4A8A-9440-A56B63BA27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7265510"/>
              </p:ext>
            </p:extLst>
          </p:nvPr>
        </p:nvGraphicFramePr>
        <p:xfrm>
          <a:off x="345089" y="2385000"/>
          <a:ext cx="2339975" cy="208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0" name="Wykres 19" descr="Obraz przedstawiający wykres udziałów źródeł emisji tlenków azotu w województwie opolskim. NOx, emisja komunalno-bytowa - 6%, transport drogowy 21%, emisja punktowa 56%, inne źródła 17%.">
            <a:extLst>
              <a:ext uri="{FF2B5EF4-FFF2-40B4-BE49-F238E27FC236}">
                <a16:creationId xmlns:a16="http://schemas.microsoft.com/office/drawing/2014/main" id="{44E5CD8C-1DEB-427E-BF07-0F9BE9015C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8390081"/>
              </p:ext>
            </p:extLst>
          </p:nvPr>
        </p:nvGraphicFramePr>
        <p:xfrm>
          <a:off x="2579834" y="2414640"/>
          <a:ext cx="2339975" cy="208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5" name="Wykres 24" descr="Obraz przedstawiający wykres udziałów źródeł emisji pyłu PM10 w województwie opolskim. Pył PM10 emisja komunalno-bytowa - 63%, transport drogowy 8%, emisja punktowa 6%, hałdy i wyrobiska 0,1%, inne źródła 22%.">
            <a:extLst>
              <a:ext uri="{FF2B5EF4-FFF2-40B4-BE49-F238E27FC236}">
                <a16:creationId xmlns:a16="http://schemas.microsoft.com/office/drawing/2014/main" id="{897B066D-A1D2-4603-980D-33CF1C2208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0929257"/>
              </p:ext>
            </p:extLst>
          </p:nvPr>
        </p:nvGraphicFramePr>
        <p:xfrm>
          <a:off x="4987505" y="2414640"/>
          <a:ext cx="2339975" cy="208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7" name="Wykres 26" descr="Obraz przedstawiający wykres udziałów źródeł emisji pyłu PM2,5 w województwie opolskim. Pył PM2,5 emisja komunalno-bytowa - 88%, transport drogowy 4%, emisja punktowa 5%, hałdy i wyrobiska 0,1%, inne źródła 3%.">
            <a:extLst>
              <a:ext uri="{FF2B5EF4-FFF2-40B4-BE49-F238E27FC236}">
                <a16:creationId xmlns:a16="http://schemas.microsoft.com/office/drawing/2014/main" id="{DFAEF574-4284-48DA-9C26-E9858362BE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404274"/>
              </p:ext>
            </p:extLst>
          </p:nvPr>
        </p:nvGraphicFramePr>
        <p:xfrm>
          <a:off x="422332" y="4329386"/>
          <a:ext cx="2176107" cy="2092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8" name="Wykres 27" descr="Obraz przedstawiający wykres udziałów źródeł emisji benzo(a)pirenu w województwie opolskim. B(a)P emisja komunalno-bytowa - 95%, transport drogowy 0,3%, emisja punktowa 5%, inne źródła &lt;0,1%.">
            <a:extLst>
              <a:ext uri="{FF2B5EF4-FFF2-40B4-BE49-F238E27FC236}">
                <a16:creationId xmlns:a16="http://schemas.microsoft.com/office/drawing/2014/main" id="{68E4EC0E-E447-4694-B5D9-1672367502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8759048"/>
              </p:ext>
            </p:extLst>
          </p:nvPr>
        </p:nvGraphicFramePr>
        <p:xfrm>
          <a:off x="2196254" y="4331859"/>
          <a:ext cx="4499610" cy="208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2157410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BD75081F-03F9-457C-ABB5-9A3BA5DF799A}"/>
              </a:ext>
            </a:extLst>
          </p:cNvPr>
          <p:cNvSpPr/>
          <p:nvPr/>
        </p:nvSpPr>
        <p:spPr>
          <a:xfrm>
            <a:off x="2020810" y="1179732"/>
            <a:ext cx="81503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Wyniki pomiarów dla benzenu C</a:t>
            </a:r>
            <a:r>
              <a:rPr lang="pl-PL" sz="2400" b="1" baseline="-25000" dirty="0"/>
              <a:t>6</a:t>
            </a:r>
            <a:r>
              <a:rPr lang="pl-PL" sz="2400" b="1" dirty="0"/>
              <a:t>H</a:t>
            </a:r>
            <a:r>
              <a:rPr lang="pl-PL" sz="2400" b="1" baseline="-25000" dirty="0"/>
              <a:t>6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C9D7F200-16D6-4342-A808-C6C98681D2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651776"/>
              </p:ext>
            </p:extLst>
          </p:nvPr>
        </p:nvGraphicFramePr>
        <p:xfrm>
          <a:off x="1440677" y="1696209"/>
          <a:ext cx="9201150" cy="1391879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340275">
                  <a:extLst>
                    <a:ext uri="{9D8B030D-6E8A-4147-A177-3AD203B41FA5}">
                      <a16:colId xmlns:a16="http://schemas.microsoft.com/office/drawing/2014/main" val="3709495889"/>
                    </a:ext>
                  </a:extLst>
                </a:gridCol>
                <a:gridCol w="855950">
                  <a:extLst>
                    <a:ext uri="{9D8B030D-6E8A-4147-A177-3AD203B41FA5}">
                      <a16:colId xmlns:a16="http://schemas.microsoft.com/office/drawing/2014/main" val="552550233"/>
                    </a:ext>
                  </a:extLst>
                </a:gridCol>
                <a:gridCol w="1069938">
                  <a:extLst>
                    <a:ext uri="{9D8B030D-6E8A-4147-A177-3AD203B41FA5}">
                      <a16:colId xmlns:a16="http://schemas.microsoft.com/office/drawing/2014/main" val="1550170399"/>
                    </a:ext>
                  </a:extLst>
                </a:gridCol>
                <a:gridCol w="1285713">
                  <a:extLst>
                    <a:ext uri="{9D8B030D-6E8A-4147-A177-3AD203B41FA5}">
                      <a16:colId xmlns:a16="http://schemas.microsoft.com/office/drawing/2014/main" val="3098034834"/>
                    </a:ext>
                  </a:extLst>
                </a:gridCol>
                <a:gridCol w="2097079">
                  <a:extLst>
                    <a:ext uri="{9D8B030D-6E8A-4147-A177-3AD203B41FA5}">
                      <a16:colId xmlns:a16="http://schemas.microsoft.com/office/drawing/2014/main" val="284763534"/>
                    </a:ext>
                  </a:extLst>
                </a:gridCol>
                <a:gridCol w="941545">
                  <a:extLst>
                    <a:ext uri="{9D8B030D-6E8A-4147-A177-3AD203B41FA5}">
                      <a16:colId xmlns:a16="http://schemas.microsoft.com/office/drawing/2014/main" val="3836388017"/>
                    </a:ext>
                  </a:extLst>
                </a:gridCol>
                <a:gridCol w="1241129">
                  <a:extLst>
                    <a:ext uri="{9D8B030D-6E8A-4147-A177-3AD203B41FA5}">
                      <a16:colId xmlns:a16="http://schemas.microsoft.com/office/drawing/2014/main" val="666265120"/>
                    </a:ext>
                  </a:extLst>
                </a:gridCol>
                <a:gridCol w="1369521">
                  <a:extLst>
                    <a:ext uri="{9D8B030D-6E8A-4147-A177-3AD203B41FA5}">
                      <a16:colId xmlns:a16="http://schemas.microsoft.com/office/drawing/2014/main" val="1034539413"/>
                    </a:ext>
                  </a:extLst>
                </a:gridCol>
              </a:tblGrid>
              <a:tr h="3193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Lp.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Kod strefy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Nazwa strefy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Kod stacji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Nazwa stacji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Typ pomiaru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Kompletność [%]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Średnia </a:t>
                      </a:r>
                      <a:r>
                        <a:rPr lang="pl-PL" sz="1200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Sa</a:t>
                      </a: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 [µg/m</a:t>
                      </a:r>
                      <a:r>
                        <a:rPr lang="pl-PL" sz="1200" baseline="30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3</a:t>
                      </a: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]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066526756"/>
                  </a:ext>
                </a:extLst>
              </a:tr>
              <a:tr h="220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1</a:t>
                      </a:r>
                      <a:endParaRPr lang="pl-PL" sz="1200" b="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PL1601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miasto Opole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OpOpoleOsAKr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Opole, Os. Armii Krajowej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aut.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91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1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978476974"/>
                  </a:ext>
                </a:extLst>
              </a:tr>
              <a:tr h="2265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2</a:t>
                      </a:r>
                      <a:endParaRPr lang="pl-PL" sz="1200" b="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PL1602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strefa opolska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OpKKozBSmial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Kędzierzyn-Koźle, ul. Śmiałego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aut.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97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95716128"/>
                  </a:ext>
                </a:extLst>
              </a:tr>
              <a:tr h="2181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3</a:t>
                      </a:r>
                      <a:endParaRPr lang="pl-PL" sz="1200" b="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PL1602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strefa opolska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OpZdziePiast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Zdzieszowice, ul. Piastów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aut.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98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Arial Unicode MS" panose="020B0604020202020204"/>
                        </a:rPr>
                        <a:t>3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31232519"/>
                  </a:ext>
                </a:extLst>
              </a:tr>
              <a:tr h="2097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pl-PL" sz="1200" b="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PL1602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strefa opolska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OpPASKKozKosciu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Kędzierzyn-Koźle, ul. Kościuszki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pas.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90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98451879"/>
                  </a:ext>
                </a:extLst>
              </a:tr>
              <a:tr h="184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5</a:t>
                      </a:r>
                      <a:endParaRPr lang="pl-PL" sz="1200" b="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PL1602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strefa opolska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OpPASKKozSzkoln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Kędzierzyn-Koźle, ul. Szkolna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pas.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90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908626143"/>
                  </a:ext>
                </a:extLst>
              </a:tr>
            </a:tbl>
          </a:graphicData>
        </a:graphic>
      </p:graphicFrame>
      <p:graphicFrame>
        <p:nvGraphicFramePr>
          <p:cNvPr id="15" name="Wykres 14" descr="Obraz zawierający wykres przebiegu wartości średnich rocznych stężeń  benzenu w latach 2016-2025. Pomiary były prowadzone na stacjach w Opolu, Kędzierzynie-Koźlu i Zdzieszowicach. Najwyższe stężenie odnotowano na stacji w Zdzieszowicach w 2016 roku wynoszące 7 mikrogramów na metr sześcienny.">
            <a:extLst>
              <a:ext uri="{FF2B5EF4-FFF2-40B4-BE49-F238E27FC236}">
                <a16:creationId xmlns:a16="http://schemas.microsoft.com/office/drawing/2014/main" id="{00000000-0008-0000-0300-000003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4221471"/>
              </p:ext>
            </p:extLst>
          </p:nvPr>
        </p:nvGraphicFramePr>
        <p:xfrm>
          <a:off x="3149811" y="3228695"/>
          <a:ext cx="5892377" cy="3273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9757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F7B830F2-1D4E-4209-9607-D84697601903}"/>
              </a:ext>
            </a:extLst>
          </p:cNvPr>
          <p:cNvSpPr/>
          <p:nvPr/>
        </p:nvSpPr>
        <p:spPr>
          <a:xfrm>
            <a:off x="452761" y="444548"/>
            <a:ext cx="11176985" cy="64633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7CDD7AD-69C6-4D54-BC90-048878D8288B}"/>
              </a:ext>
            </a:extLst>
          </p:cNvPr>
          <p:cNvSpPr/>
          <p:nvPr/>
        </p:nvSpPr>
        <p:spPr>
          <a:xfrm>
            <a:off x="452759" y="6471820"/>
            <a:ext cx="11176987" cy="97655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DE6649D-14D1-4E75-A77F-A49344E3384B}"/>
              </a:ext>
            </a:extLst>
          </p:cNvPr>
          <p:cNvSpPr txBox="1"/>
          <p:nvPr/>
        </p:nvSpPr>
        <p:spPr>
          <a:xfrm>
            <a:off x="452759" y="6520647"/>
            <a:ext cx="21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www.gios.gov.pl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53BF51D-3328-4745-A54E-38C87204BA53}"/>
              </a:ext>
            </a:extLst>
          </p:cNvPr>
          <p:cNvSpPr txBox="1"/>
          <p:nvPr/>
        </p:nvSpPr>
        <p:spPr>
          <a:xfrm>
            <a:off x="8521887" y="6533458"/>
            <a:ext cx="310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www.powietrze.gios.gov.pl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EF2CF63B-3EB8-4AB5-937C-EEDE3C08D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93" y="198502"/>
            <a:ext cx="1205985" cy="119684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1BB293C2-B32C-42B5-92DB-88E330484E59}"/>
              </a:ext>
            </a:extLst>
          </p:cNvPr>
          <p:cNvSpPr txBox="1"/>
          <p:nvPr/>
        </p:nvSpPr>
        <p:spPr>
          <a:xfrm>
            <a:off x="3309905" y="566065"/>
            <a:ext cx="650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GŁÓWNY INSPEKTORAT OCHRONY ŚRODOWISKA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BD75081F-03F9-457C-ABB5-9A3BA5DF799A}"/>
              </a:ext>
            </a:extLst>
          </p:cNvPr>
          <p:cNvSpPr/>
          <p:nvPr/>
        </p:nvSpPr>
        <p:spPr>
          <a:xfrm>
            <a:off x="2020811" y="1413262"/>
            <a:ext cx="81503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Wyniki pomiarów dla pyłu zawieszonego PM10</a:t>
            </a:r>
            <a:endParaRPr lang="pl-PL" sz="2400" b="1" baseline="-25000" dirty="0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90079DF1-AA7F-4E7C-93E1-A0E2A895BC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725715"/>
              </p:ext>
            </p:extLst>
          </p:nvPr>
        </p:nvGraphicFramePr>
        <p:xfrm>
          <a:off x="800101" y="2179399"/>
          <a:ext cx="10591798" cy="3203901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334960">
                  <a:extLst>
                    <a:ext uri="{9D8B030D-6E8A-4147-A177-3AD203B41FA5}">
                      <a16:colId xmlns:a16="http://schemas.microsoft.com/office/drawing/2014/main" val="2343630612"/>
                    </a:ext>
                  </a:extLst>
                </a:gridCol>
                <a:gridCol w="837400">
                  <a:extLst>
                    <a:ext uri="{9D8B030D-6E8A-4147-A177-3AD203B41FA5}">
                      <a16:colId xmlns:a16="http://schemas.microsoft.com/office/drawing/2014/main" val="3939955465"/>
                    </a:ext>
                  </a:extLst>
                </a:gridCol>
                <a:gridCol w="1046750">
                  <a:extLst>
                    <a:ext uri="{9D8B030D-6E8A-4147-A177-3AD203B41FA5}">
                      <a16:colId xmlns:a16="http://schemas.microsoft.com/office/drawing/2014/main" val="2439890869"/>
                    </a:ext>
                  </a:extLst>
                </a:gridCol>
                <a:gridCol w="1297972">
                  <a:extLst>
                    <a:ext uri="{9D8B030D-6E8A-4147-A177-3AD203B41FA5}">
                      <a16:colId xmlns:a16="http://schemas.microsoft.com/office/drawing/2014/main" val="2651814139"/>
                    </a:ext>
                  </a:extLst>
                </a:gridCol>
                <a:gridCol w="2051632">
                  <a:extLst>
                    <a:ext uri="{9D8B030D-6E8A-4147-A177-3AD203B41FA5}">
                      <a16:colId xmlns:a16="http://schemas.microsoft.com/office/drawing/2014/main" val="2750890875"/>
                    </a:ext>
                  </a:extLst>
                </a:gridCol>
                <a:gridCol w="921140">
                  <a:extLst>
                    <a:ext uri="{9D8B030D-6E8A-4147-A177-3AD203B41FA5}">
                      <a16:colId xmlns:a16="http://schemas.microsoft.com/office/drawing/2014/main" val="1677354614"/>
                    </a:ext>
                  </a:extLst>
                </a:gridCol>
                <a:gridCol w="1212914">
                  <a:extLst>
                    <a:ext uri="{9D8B030D-6E8A-4147-A177-3AD203B41FA5}">
                      <a16:colId xmlns:a16="http://schemas.microsoft.com/office/drawing/2014/main" val="2202760732"/>
                    </a:ext>
                  </a:extLst>
                </a:gridCol>
                <a:gridCol w="963010">
                  <a:extLst>
                    <a:ext uri="{9D8B030D-6E8A-4147-A177-3AD203B41FA5}">
                      <a16:colId xmlns:a16="http://schemas.microsoft.com/office/drawing/2014/main" val="1910226204"/>
                    </a:ext>
                  </a:extLst>
                </a:gridCol>
                <a:gridCol w="963010">
                  <a:extLst>
                    <a:ext uri="{9D8B030D-6E8A-4147-A177-3AD203B41FA5}">
                      <a16:colId xmlns:a16="http://schemas.microsoft.com/office/drawing/2014/main" val="656831329"/>
                    </a:ext>
                  </a:extLst>
                </a:gridCol>
                <a:gridCol w="963010">
                  <a:extLst>
                    <a:ext uri="{9D8B030D-6E8A-4147-A177-3AD203B41FA5}">
                      <a16:colId xmlns:a16="http://schemas.microsoft.com/office/drawing/2014/main" val="3586035781"/>
                    </a:ext>
                  </a:extLst>
                </a:gridCol>
              </a:tblGrid>
              <a:tr h="3955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Lp.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Kod strefy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Nazwa strefy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Kod stacji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Nazwa stacji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Typ pomiaru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Kompletność [%]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Średnia </a:t>
                      </a:r>
                      <a:r>
                        <a:rPr lang="pl-PL" sz="1200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Sa</a:t>
                      </a: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 [µg/m</a:t>
                      </a:r>
                      <a:r>
                        <a:rPr lang="pl-PL" sz="1200" baseline="30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3</a:t>
                      </a: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]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L&gt;50 (S24)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36 maks. (S24) [µg/m</a:t>
                      </a:r>
                      <a:r>
                        <a:rPr lang="pl-PL" sz="1200" baseline="30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3</a:t>
                      </a:r>
                      <a:r>
                        <a:rPr lang="pl-PL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]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07890382"/>
                  </a:ext>
                </a:extLst>
              </a:tr>
              <a:tr h="336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1</a:t>
                      </a:r>
                      <a:endParaRPr lang="pl-PL" sz="1200" b="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PL1601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miasto Opole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OpOpoleKoszy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Opole, ul. Koszyka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aut.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98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23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33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48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64820246"/>
                  </a:ext>
                </a:extLst>
              </a:tr>
              <a:tr h="2725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2</a:t>
                      </a:r>
                      <a:endParaRPr lang="pl-PL" sz="1200" b="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PL1601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miasto Opole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OpOpoleOsAKr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Opole, Os. Armii Krajowej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man</a:t>
                      </a: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98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42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24491858"/>
                  </a:ext>
                </a:extLst>
              </a:tr>
              <a:tr h="2742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3</a:t>
                      </a:r>
                      <a:endParaRPr lang="pl-PL" sz="1200" b="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PL1602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strefa opolska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OpBrzegPoprzMOB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Brzeg, ul. Poprzeczna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man</a:t>
                      </a: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41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224440637"/>
                  </a:ext>
                </a:extLst>
              </a:tr>
              <a:tr h="2922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4</a:t>
                      </a:r>
                      <a:endParaRPr lang="pl-PL" sz="1200" b="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PL1602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strefa opolska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OpGlubRatusz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Głubczyce, ul. Ratuszowa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aut.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97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24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43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446218"/>
                  </a:ext>
                </a:extLst>
              </a:tr>
              <a:tr h="2922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5</a:t>
                      </a:r>
                      <a:endParaRPr lang="pl-PL" sz="1200" b="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PL1602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strefa opolska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OpKKozBSmial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Kędzierzyn-Koźle, ul. Śmiałego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man.</a:t>
                      </a:r>
                      <a:endParaRPr lang="pl-PL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92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40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11471513"/>
                  </a:ext>
                </a:extLst>
              </a:tr>
              <a:tr h="347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6</a:t>
                      </a:r>
                      <a:endParaRPr lang="pl-PL" sz="1200" b="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PL1602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strefa opolska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OpKrap3Maja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Krapkowice, ul. 3 Maja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aut.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96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24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33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49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818588524"/>
                  </a:ext>
                </a:extLst>
              </a:tr>
              <a:tr h="3205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7</a:t>
                      </a:r>
                      <a:endParaRPr lang="pl-PL" sz="1200" b="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PL1602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strefa opolska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OpNysaRodzi2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Nysa, ul. Rodziewiczówny 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aut.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98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C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37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C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54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230076849"/>
                  </a:ext>
                </a:extLst>
              </a:tr>
              <a:tr h="3299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</a:rPr>
                        <a:t>8</a:t>
                      </a:r>
                      <a:endParaRPr lang="pl-PL" sz="1200" b="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PL1602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strefa opolska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OpOlesSlowac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Olesno, ul. Słowackiego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aut.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99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23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46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68028899"/>
                  </a:ext>
                </a:extLst>
              </a:tr>
              <a:tr h="3299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Arial Unicode MS" panose="020B0604020202020204"/>
                        </a:rPr>
                        <a:t>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PL1602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strefa opolska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OpZdziePiast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 panose="020B0604020202020204"/>
                          <a:cs typeface="Calibri" panose="020F0502020204030204" pitchFamily="34" charset="0"/>
                        </a:rPr>
                        <a:t>Zdzieszowice, ul. Piastów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err="1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man</a:t>
                      </a: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96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26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C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38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C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52</a:t>
                      </a:r>
                      <a:endParaRPr lang="pl-PL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 panose="020B0604020202020204"/>
                        <a:cs typeface="Arial Unicode MS" panose="020B0604020202020204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6236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477276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7696</TotalTime>
  <Words>3001</Words>
  <Application>Microsoft Office PowerPoint</Application>
  <PresentationFormat>Panoramiczny</PresentationFormat>
  <Paragraphs>801</Paragraphs>
  <Slides>25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3" baseType="lpstr">
      <vt:lpstr>Arial</vt:lpstr>
      <vt:lpstr>Arial Unicode MS</vt:lpstr>
      <vt:lpstr>Calibri</vt:lpstr>
      <vt:lpstr>Calibri Light</vt:lpstr>
      <vt:lpstr>Symbol</vt:lpstr>
      <vt:lpstr>Times New Roman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Monitoring jakości powietrza</dc:title>
  <dc:creator>Gios</dc:creator>
  <cp:lastModifiedBy>Barbara Barańska</cp:lastModifiedBy>
  <cp:revision>652</cp:revision>
  <dcterms:created xsi:type="dcterms:W3CDTF">2021-02-16T09:38:31Z</dcterms:created>
  <dcterms:modified xsi:type="dcterms:W3CDTF">2026-05-27T11:23:40Z</dcterms:modified>
</cp:coreProperties>
</file>