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68" r:id="rId5"/>
    <p:sldId id="258" r:id="rId6"/>
    <p:sldId id="271" r:id="rId7"/>
    <p:sldId id="278" r:id="rId8"/>
    <p:sldId id="261" r:id="rId9"/>
    <p:sldId id="274" r:id="rId10"/>
    <p:sldId id="279" r:id="rId11"/>
    <p:sldId id="267" r:id="rId12"/>
  </p:sldIdLst>
  <p:sldSz cx="12192000" cy="6858000"/>
  <p:notesSz cx="67691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2BC09E-C37A-49BA-94A2-CB22A9825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8991" y="1074198"/>
            <a:ext cx="8691238" cy="3296235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Informacja o działaniach kontrolnych </a:t>
            </a:r>
            <a:b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ich wynikach przeprowadzonych przez Wojewódzki Inspektorat Ochrony Środowiska w Opolu na terenie Gminy Kędzierzyn – Koźle </a:t>
            </a:r>
            <a:b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2025 roku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78356B-56BB-3D81-232A-329F2C8D3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025" y="5240572"/>
            <a:ext cx="5760720" cy="13284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5547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A03EF7-0F94-2C4B-86ED-8B4E4182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Ilość awarii na sieci gazu koksowniczego na terenie Gminy Kędzierzyn-Koźle w latach 2023 - 2025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021A3E8-5516-2C07-290A-2EC1457756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495122"/>
              </p:ext>
            </p:extLst>
          </p:nvPr>
        </p:nvGraphicFramePr>
        <p:xfrm>
          <a:off x="677863" y="2160588"/>
          <a:ext cx="8596312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145">
                  <a:extLst>
                    <a:ext uri="{9D8B030D-6E8A-4147-A177-3AD203B41FA5}">
                      <a16:colId xmlns:a16="http://schemas.microsoft.com/office/drawing/2014/main" val="3877723110"/>
                    </a:ext>
                  </a:extLst>
                </a:gridCol>
                <a:gridCol w="1794294">
                  <a:extLst>
                    <a:ext uri="{9D8B030D-6E8A-4147-A177-3AD203B41FA5}">
                      <a16:colId xmlns:a16="http://schemas.microsoft.com/office/drawing/2014/main" val="3433557751"/>
                    </a:ext>
                  </a:extLst>
                </a:gridCol>
                <a:gridCol w="1889185">
                  <a:extLst>
                    <a:ext uri="{9D8B030D-6E8A-4147-A177-3AD203B41FA5}">
                      <a16:colId xmlns:a16="http://schemas.microsoft.com/office/drawing/2014/main" val="3715173658"/>
                    </a:ext>
                  </a:extLst>
                </a:gridCol>
                <a:gridCol w="1734688">
                  <a:extLst>
                    <a:ext uri="{9D8B030D-6E8A-4147-A177-3AD203B41FA5}">
                      <a16:colId xmlns:a16="http://schemas.microsoft.com/office/drawing/2014/main" val="27312101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Relacja gazociągu koksowniczego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dirty="0"/>
                        <a:t>ROK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25236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/>
                        <a:t>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218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Zakłady Koksownicze w Zdzieszowicach – Zespół Układu Zasuw w Kędzierzynie-Koźlu (Al. Przyjaźni)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467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Zespół Układu Zasuw w Kędzierzynie-Koźlu (Al. Przyjaźni) – Zakłady Azotowe w Kędzierzynie-Koźlu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3</a:t>
                      </a:r>
                    </a:p>
                    <a:p>
                      <a:pPr algn="ctr"/>
                      <a:endParaRPr lang="pl-PL" dirty="0"/>
                    </a:p>
                    <a:p>
                      <a:pPr algn="ctr"/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Brak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509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Zespół Układu Zasuw w Kędzierzynie-Koźlu (Al. Przyjaźni) – ZCH Blachownia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Brak</a:t>
                      </a:r>
                    </a:p>
                    <a:p>
                      <a:pPr algn="ctr"/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Brak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Brak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875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076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6571C2-910B-4418-9639-F042EC95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910" y="1863324"/>
            <a:ext cx="7268180" cy="1718076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5D52098-C015-90AD-2346-7F1F99CCDD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78" y="5257824"/>
            <a:ext cx="5760720" cy="13284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870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F16C64D3-9AE8-471B-805C-6CBCDA3B15AE}"/>
              </a:ext>
            </a:extLst>
          </p:cNvPr>
          <p:cNvSpPr txBox="1"/>
          <p:nvPr/>
        </p:nvSpPr>
        <p:spPr>
          <a:xfrm>
            <a:off x="399494" y="355274"/>
            <a:ext cx="1015251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/>
              <a:t>Obszar działania Wojewódzkiego Inspektoratu Ochrony Środowiska w Opolu obejmuje województwo opolskie, w tym 12 powiatów i 71 gmin.</a:t>
            </a:r>
            <a:endParaRPr lang="pl-PL" sz="2000" dirty="0"/>
          </a:p>
          <a:p>
            <a:r>
              <a:rPr lang="pl-PL" sz="2000" b="1" dirty="0"/>
              <a:t>W roku 2025, w czasie trwania kontroli zrealizowano 64</a:t>
            </a:r>
            <a:r>
              <a:rPr lang="pl-PL" sz="2000" b="1" dirty="0">
                <a:solidFill>
                  <a:srgbClr val="FF0000"/>
                </a:solidFill>
              </a:rPr>
              <a:t> </a:t>
            </a:r>
            <a:r>
              <a:rPr lang="pl-PL" sz="2000" b="1" dirty="0"/>
              <a:t>celów ogólnopolskich określonych przez Głównego Inspektora Ochrony Środowiska oraz  4 cele wojewódzkie. </a:t>
            </a:r>
          </a:p>
          <a:p>
            <a:endParaRPr lang="pl-PL" sz="2000" b="1" dirty="0"/>
          </a:p>
          <a:p>
            <a:endParaRPr lang="pl-PL" sz="2000" dirty="0"/>
          </a:p>
          <a:p>
            <a:r>
              <a:rPr lang="pl-PL" sz="2000" dirty="0"/>
              <a:t>Do zadań Inspekcji  w szczególności należą: kontrole podmiotów korzystających ze środowiska w zakresie: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przestrzegania przepisów o ochronie środowiska,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przestrzegania decyzji ustalających warunki korzystania ze środowiska oraz przestrzegania zakresu, częstotliwości i sposobu prowadzenia pomiarów wielkości emisji i jej wpływu na stan środowiska,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eksploatacji instalacji i urządzeń chroniących środowisko przed zanieczyszczeniem,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przestrzegania przepisów stawy o odpadach,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ustawy Prawo wodne.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przepisów o międzynarodowym przemieszczaniu odpadów.</a:t>
            </a:r>
          </a:p>
        </p:txBody>
      </p:sp>
    </p:spTree>
    <p:extLst>
      <p:ext uri="{BB962C8B-B14F-4D97-AF65-F5344CB8AC3E}">
        <p14:creationId xmlns:p14="http://schemas.microsoft.com/office/powerpoint/2010/main" val="121315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03CA6A-2134-4A43-889A-BA00BF308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44" y="227860"/>
            <a:ext cx="8701555" cy="86409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 w zakładach </a:t>
            </a:r>
            <a:b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potencjalne źródła emisji benzenu – w 2025 r.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324260" y="1412610"/>
            <a:ext cx="9318922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tabLst>
                <a:tab pos="542925" algn="l"/>
              </a:tabLst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Corocznie przeprowadzane są kontrole w 8 zakładach z terenu Kędzierzyna-Koźla i okolic wytypowanych jako źródła emisji zorganizowanej jak i niezorganizowanej benzenu do powietrza tj.</a:t>
            </a:r>
          </a:p>
          <a:p>
            <a:pPr marL="1076325" indent="-177800" algn="just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>
                <a:tab pos="1343025" algn="l"/>
              </a:tabLst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6 podmiotów z terenu Kędzierzyna – Koźla,</a:t>
            </a:r>
          </a:p>
          <a:p>
            <a:pPr marL="1076325" indent="-177800" algn="just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>
                <a:tab pos="1343025" algn="l"/>
              </a:tabLst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1 z terenu Zdzieszowic,</a:t>
            </a:r>
          </a:p>
          <a:p>
            <a:pPr marL="1076325" indent="-177800" algn="just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>
                <a:tab pos="1343025" algn="l"/>
              </a:tabLst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1  z Łąk Kozielskich.</a:t>
            </a:r>
          </a:p>
          <a:p>
            <a:pPr algn="just">
              <a:buClr>
                <a:schemeClr val="accent2">
                  <a:lumMod val="60000"/>
                  <a:lumOff val="40000"/>
                </a:schemeClr>
              </a:buClr>
              <a:tabLst>
                <a:tab pos="542925" algn="l"/>
              </a:tabLst>
            </a:pPr>
            <a:endParaRPr lang="pl-PL" sz="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ww. zakładach 2025 r. przeprowadzono łącznie 19 kontroli terenowych oraz dokumentacyjnych. Czynności terenowe były podejmowane w trybie kontroli planowych i pozaplanowych.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chemeClr val="accent2">
                  <a:lumMod val="60000"/>
                  <a:lumOff val="40000"/>
                </a:schemeClr>
              </a:buClr>
            </a:pP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480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5391" y="273050"/>
            <a:ext cx="8933391" cy="943191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 w zakładach </a:t>
            </a:r>
            <a:b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potencjalne źródła emisji benzenu – w 2025 r.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1452" y="1449636"/>
            <a:ext cx="9352491" cy="5135314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trakcie kontroli stwierdzano naruszenia przepisów i decyzji administracyjnych regulujących sposób korzystania ze środowiska. </a:t>
            </a:r>
          </a:p>
          <a:p>
            <a:pPr marL="0" lvl="0" indent="0" algn="just">
              <a:buNone/>
            </a:pPr>
            <a:endParaRPr lang="pl-PL" sz="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Stwierdzone naruszenia to, m.in.:</a:t>
            </a:r>
          </a:p>
          <a:p>
            <a:pPr marL="809625" indent="-361950" algn="just">
              <a:buFont typeface="Wingdings" panose="05000000000000000000" pitchFamily="2" charset="2"/>
              <a:buChar char="§"/>
            </a:pPr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naruszenie warunków pozwolenia zintegrowanego,</a:t>
            </a:r>
          </a:p>
          <a:p>
            <a:pPr marL="809625" indent="-361950" algn="just">
              <a:buFont typeface="Wingdings" panose="05000000000000000000" pitchFamily="2" charset="2"/>
              <a:buChar char="§"/>
            </a:pPr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naruszenie warunków pozwolenia na wytwarzanie odpadów,</a:t>
            </a:r>
          </a:p>
          <a:p>
            <a:pPr marL="809625" indent="-361950" algn="just">
              <a:buFont typeface="Wingdings" panose="05000000000000000000" pitchFamily="2" charset="2"/>
              <a:buChar char="§"/>
            </a:pPr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naruszenie warunków pozwolenia wodnoprawnego.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wyniku stwierdzonych naruszeń nakładano sankcje w postaci pouczeń i mandatów karnych, wydano zarządzenia pokontrolne oraz kierowano wystąpienia do właściwych organów administracyjnych.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8775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2B8053-77EF-4526-9BCD-6D2D1EEB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317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 w pozostałych zakładach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E109F7-1BE4-46CA-99A0-12C878C0B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23" y="1565785"/>
            <a:ext cx="8981571" cy="4914914"/>
          </a:xfrm>
        </p:spPr>
        <p:txBody>
          <a:bodyPr>
            <a:normAutofit/>
          </a:bodyPr>
          <a:lstStyle/>
          <a:p>
            <a:pPr algn="just"/>
            <a:endParaRPr lang="pl-P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2025 r. przeprowadzono 99 kontroli podmiotów zlokalizowanych na terenie Gminy Kędzierzyn – Koźle, w tym 40 kontroli z wyjazdem w teren oraz 59 kontroli dokumentacyjnych polegających na analizie przekazanych do WIOŚ dokumentów.</a:t>
            </a:r>
          </a:p>
          <a:p>
            <a:pPr algn="just"/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przypadku 13 kontroli terenowych stwierdzono: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naruszenia w zakresie gospodarki odpadami,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w zakresie ochrony powietrza,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w zakresie gospodarki wodno-ściekowej, oraz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inne. </a:t>
            </a:r>
          </a:p>
        </p:txBody>
      </p:sp>
    </p:spTree>
    <p:extLst>
      <p:ext uri="{BB962C8B-B14F-4D97-AF65-F5344CB8AC3E}">
        <p14:creationId xmlns:p14="http://schemas.microsoft.com/office/powerpoint/2010/main" val="417271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 w pozostałych zakładach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2160589"/>
            <a:ext cx="9243044" cy="3880773"/>
          </a:xfrm>
        </p:spPr>
        <p:txBody>
          <a:bodyPr>
            <a:normAutofit/>
          </a:bodyPr>
          <a:lstStyle/>
          <a:p>
            <a:pPr algn="just"/>
            <a:r>
              <a:rPr lang="pl-PL" sz="2400" dirty="0">
                <a:solidFill>
                  <a:schemeClr val="tx1"/>
                </a:solidFill>
              </a:rPr>
              <a:t>W 2025 r. łączna wysokość kar pieniężnych, nałożonych przez OWIOŚ, wyniosła 449 071 zł, na powyższą sumę administracyjnych kar pieniężnych składa się:</a:t>
            </a:r>
          </a:p>
          <a:p>
            <a:pPr lvl="1" algn="just"/>
            <a:r>
              <a:rPr lang="pl-PL" sz="2200" dirty="0">
                <a:solidFill>
                  <a:schemeClr val="tx1"/>
                </a:solidFill>
              </a:rPr>
              <a:t>10 decyzji administracyjnych w łącznej wysokości 139 071 zł nałożonych na prowadzących działalność na terenie Gminy Kędzierzyn-Koźle. Ponadto wszystkie 10 decyzji wydanych w 2025 r. uzyskało walor ostateczności w 2025 r.</a:t>
            </a:r>
          </a:p>
          <a:p>
            <a:pPr lvl="1" algn="just"/>
            <a:r>
              <a:rPr lang="pl-PL" sz="2200" dirty="0">
                <a:solidFill>
                  <a:schemeClr val="tx1"/>
                </a:solidFill>
              </a:rPr>
              <a:t>3 decyzje OWIOŚ, nakładające administracyjne kary pieniężne w wysokości 310 000 zł, zostały utrzymane w mocy przez Głównego Inspektora Ochrony Środowiska w 2025 r.</a:t>
            </a:r>
          </a:p>
        </p:txBody>
      </p:sp>
    </p:spTree>
    <p:extLst>
      <p:ext uri="{BB962C8B-B14F-4D97-AF65-F5344CB8AC3E}">
        <p14:creationId xmlns:p14="http://schemas.microsoft.com/office/powerpoint/2010/main" val="2200456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6FC527-5DD7-4FAB-93E3-721D847B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903" y="322447"/>
            <a:ext cx="8596668" cy="988381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związane pomiarami terenowymi, </a:t>
            </a:r>
            <a:b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tym z tzw. „pikami” benzenowymi</a:t>
            </a:r>
            <a:endParaRPr lang="pl-PL" sz="28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78CC49-7893-4C28-933C-7DC597134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860" y="1488613"/>
            <a:ext cx="9336678" cy="50469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związku z badaniami zanieczyszczenia powietrza na obszarze Kędzierzyna-Koźla oraz Parku Przemysłowego JPM Holding S.A. w 2025 r. odbyło się 8 wyjazdów mobilnym spektrometrem </a:t>
            </a:r>
            <a:r>
              <a:rPr lang="pl-PL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RAPIDplus</a:t>
            </a:r>
            <a:r>
              <a:rPr lang="pl-PL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 orientacyjne pomiary jakości powietrza.</a:t>
            </a:r>
          </a:p>
          <a:p>
            <a:pPr marL="0" indent="0" algn="just">
              <a:buNone/>
            </a:pP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Należy podkreślić, że pomiary wykonywane przez inspektorów WIOŚ w Opolu są pomiarami nieakredytowanymi. Obrazują jedynie stężenie substancji w danym punkcie pomiarowym i w określonym czasie. </a:t>
            </a:r>
            <a:endParaRPr lang="pl-PL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2025 r. do WIOŚ w Opolu nie wpłynęły informację o wystąpieniu tzw. „piku benzenu”, tj. </a:t>
            </a:r>
            <a:r>
              <a:rPr lang="pl-PL" sz="20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średniogodzinowego</a:t>
            </a:r>
            <a:r>
              <a:rPr lang="pl-PL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podwyższenia jego stężenia w powietrzu. </a:t>
            </a:r>
            <a:endParaRPr lang="pl-PL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58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F4AC41-CFC5-46EA-BAC0-DD6BB6D2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824" y="574547"/>
            <a:ext cx="8596668" cy="56225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Awarie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0864AE-C1B3-47DE-9704-8D2473FEB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502" y="1416424"/>
            <a:ext cx="9275586" cy="22489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dirty="0"/>
              <a:t>W roku 2025 na terenie województwa opolskiego nie wystąpiły zdarzenia spełniające kryteria poważnych awarii objęte obowiązkiem zgłoszenia do GIOŚ w trybie rozporządzenia Ministra Środowiska z dnia 30 grudnia 2002 r. w sprawie poważnych awarii objętych obowiązkiem zgłoszenia do Głównego Inspektora Ochrony Środowiska (t.j. Dz. U. z 2021 poz. 1555).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304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845A0AA1-8411-4388-A74F-E588B7D0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078" y="0"/>
            <a:ext cx="8596668" cy="56225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Awarie 2025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26C7EDE5-39EE-4B8E-9C31-A3112F4C8E67}"/>
              </a:ext>
            </a:extLst>
          </p:cNvPr>
          <p:cNvSpPr/>
          <p:nvPr/>
        </p:nvSpPr>
        <p:spPr>
          <a:xfrm>
            <a:off x="356824" y="530050"/>
            <a:ext cx="8787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W 2025 r. odnotowano następujące zgłoszenia o wystąpieniu awarii nie mających znamion poważnej awarii zdefiniowanej w art. 3 pkt. 23 ustawy Prawo ochrony środowiska: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33C101F-D40B-6902-1B90-F4A0D2E09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237032"/>
              </p:ext>
            </p:extLst>
          </p:nvPr>
        </p:nvGraphicFramePr>
        <p:xfrm>
          <a:off x="434340" y="1288943"/>
          <a:ext cx="9281160" cy="4394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8415">
                  <a:extLst>
                    <a:ext uri="{9D8B030D-6E8A-4147-A177-3AD203B41FA5}">
                      <a16:colId xmlns:a16="http://schemas.microsoft.com/office/drawing/2014/main" val="1453603350"/>
                    </a:ext>
                  </a:extLst>
                </a:gridCol>
                <a:gridCol w="1328468">
                  <a:extLst>
                    <a:ext uri="{9D8B030D-6E8A-4147-A177-3AD203B41FA5}">
                      <a16:colId xmlns:a16="http://schemas.microsoft.com/office/drawing/2014/main" val="1809576806"/>
                    </a:ext>
                  </a:extLst>
                </a:gridCol>
                <a:gridCol w="1334148">
                  <a:extLst>
                    <a:ext uri="{9D8B030D-6E8A-4147-A177-3AD203B41FA5}">
                      <a16:colId xmlns:a16="http://schemas.microsoft.com/office/drawing/2014/main" val="2437143614"/>
                    </a:ext>
                  </a:extLst>
                </a:gridCol>
                <a:gridCol w="5500129">
                  <a:extLst>
                    <a:ext uri="{9D8B030D-6E8A-4147-A177-3AD203B41FA5}">
                      <a16:colId xmlns:a16="http://schemas.microsoft.com/office/drawing/2014/main" val="3206627722"/>
                    </a:ext>
                  </a:extLst>
                </a:gridCol>
              </a:tblGrid>
              <a:tr h="426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Data zdarzenia</a:t>
                      </a:r>
                      <a:endParaRPr lang="pl-PL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97" marR="15897" marT="29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>
                          <a:effectLst/>
                        </a:rPr>
                        <a:t>Miejsce</a:t>
                      </a:r>
                      <a:endParaRPr lang="pl-PL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97" marR="15897" marT="29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>
                          <a:effectLst/>
                        </a:rPr>
                        <a:t>Zakład</a:t>
                      </a:r>
                      <a:endParaRPr lang="pl-PL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97" marR="15897" marT="294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Awarie, zdarzenia</a:t>
                      </a:r>
                      <a:endParaRPr lang="pl-PL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97" marR="15897" marT="2944" marB="0" anchor="ctr"/>
                </a:tc>
                <a:extLst>
                  <a:ext uri="{0D108BD9-81ED-4DB2-BD59-A6C34878D82A}">
                    <a16:rowId xmlns:a16="http://schemas.microsoft.com/office/drawing/2014/main" val="354173327"/>
                  </a:ext>
                </a:extLst>
              </a:tr>
              <a:tr h="3945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19.02.2025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14.06.2025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  6.08.2025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12.10.2025</a:t>
                      </a:r>
                    </a:p>
                  </a:txBody>
                  <a:tcPr marL="46514" marR="46514" marT="8832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400" kern="100" dirty="0"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K-K (ul. Ludowa)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K-K (Lenartowice)</a:t>
                      </a:r>
                    </a:p>
                  </a:txBody>
                  <a:tcPr marL="46514" marR="46514" marT="8832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Polska Spółka Gazownictwa Sp. z o.o., Oddział Zakład Gazowniczy w Opolu</a:t>
                      </a:r>
                      <a:endParaRPr lang="pl-PL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4" marR="46514" marT="8832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00" dirty="0">
                          <a:effectLst/>
                        </a:rPr>
                        <a:t>Awarie gazociągu koksowniczego związane z uchodzeniem gazu: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400" kern="100" dirty="0">
                          <a:effectLst/>
                        </a:rPr>
                        <a:t>3 awarie w miejscowości Kędzierzyn-Koźle (Lenartowice) na odcinku gazociągu relacji Zakłady Koksownicze Zdzieszowice – Zespół Układ Zasuw (ul. Al. Przyjaźni)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400" kern="100" dirty="0">
                          <a:effectLst/>
                        </a:rPr>
                        <a:t>awaria w miejscowości Kędzierzyn-Koźle (ul. Ludowa) na odcinku gazociągu relacji Zakłady Koksownicze Zdzieszowice – Układ Zasuw Kędzierzyn-Koźle,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pl-PL" sz="1400" kern="100" dirty="0">
                          <a:effectLst/>
                        </a:rPr>
                        <a:t>W ich wyniku, zgodnie z informacją przekazaną </a:t>
                      </a:r>
                      <a:r>
                        <a:rPr lang="pl-PL" sz="1400" kern="100">
                          <a:effectLst/>
                        </a:rPr>
                        <a:t>przez Spółkę, </a:t>
                      </a:r>
                      <a:r>
                        <a:rPr lang="pl-PL" sz="1400" kern="100" dirty="0">
                          <a:effectLst/>
                        </a:rPr>
                        <a:t>wyemitowano do </a:t>
                      </a:r>
                      <a:r>
                        <a:rPr lang="pl-PL" sz="1400" kern="100">
                          <a:effectLst/>
                        </a:rPr>
                        <a:t>powietrza 22 </a:t>
                      </a:r>
                      <a:r>
                        <a:rPr lang="pl-PL" sz="1400" kern="100" dirty="0">
                          <a:effectLst/>
                        </a:rPr>
                        <a:t>327 </a:t>
                      </a:r>
                      <a:r>
                        <a:rPr lang="pl-PL" sz="1400" kern="0" dirty="0">
                          <a:effectLst/>
                        </a:rPr>
                        <a:t>m3 gazu koksowniczego.</a:t>
                      </a:r>
                      <a:endParaRPr lang="pl-PL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4" marR="46514" marT="8832" marB="0" anchor="ctr"/>
                </a:tc>
                <a:extLst>
                  <a:ext uri="{0D108BD9-81ED-4DB2-BD59-A6C34878D82A}">
                    <a16:rowId xmlns:a16="http://schemas.microsoft.com/office/drawing/2014/main" val="3308779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58684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2043</TotalTime>
  <Words>850</Words>
  <Application>Microsoft Office PowerPoint</Application>
  <PresentationFormat>Panoramiczny</PresentationFormat>
  <Paragraphs>97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Trebuchet MS</vt:lpstr>
      <vt:lpstr>Wingdings</vt:lpstr>
      <vt:lpstr>Wingdings 3</vt:lpstr>
      <vt:lpstr>Faseta</vt:lpstr>
      <vt:lpstr>Informacja o działaniach kontrolnych  i ich wynikach przeprowadzonych przez Wojewódzki Inspektorat Ochrony Środowiska w Opolu na terenie Gminy Kędzierzyn – Koźle  w 2025 roku</vt:lpstr>
      <vt:lpstr>Prezentacja programu PowerPoint</vt:lpstr>
      <vt:lpstr>Kontrole w zakładach  – potencjalne źródła emisji benzenu – w 2025 r.</vt:lpstr>
      <vt:lpstr>Kontrole w zakładach  – potencjalne źródła emisji benzenu – w 2025 r.</vt:lpstr>
      <vt:lpstr>Kontrole w pozostałych zakładach</vt:lpstr>
      <vt:lpstr>Kontrole w pozostałych zakładach</vt:lpstr>
      <vt:lpstr>Działania związane pomiarami terenowymi,  w tym z tzw. „pikami” benzenowymi</vt:lpstr>
      <vt:lpstr>Awarie</vt:lpstr>
      <vt:lpstr>Awarie 2025</vt:lpstr>
      <vt:lpstr>Ilość awarii na sieci gazu koksowniczego na terenie Gminy Kędzierzyn-Koźle w latach 2023 - 2025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OWIOŚ</dc:creator>
  <cp:lastModifiedBy>WIOŚ Opole</cp:lastModifiedBy>
  <cp:revision>114</cp:revision>
  <cp:lastPrinted>2021-11-22T11:10:00Z</cp:lastPrinted>
  <dcterms:created xsi:type="dcterms:W3CDTF">2021-11-15T08:02:27Z</dcterms:created>
  <dcterms:modified xsi:type="dcterms:W3CDTF">2026-05-26T05:48:45Z</dcterms:modified>
</cp:coreProperties>
</file>